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Lst>
  <p:notesMasterIdLst>
    <p:notesMasterId r:id="rId50"/>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0"/>
    <p:restoredTop sz="94663"/>
  </p:normalViewPr>
  <p:slideViewPr>
    <p:cSldViewPr snapToGrid="0">
      <p:cViewPr varScale="1">
        <p:scale>
          <a:sx n="67" d="100"/>
          <a:sy n="67" d="100"/>
        </p:scale>
        <p:origin x="131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8" Type="http://schemas.openxmlformats.org/officeDocument/2006/relationships/slideMaster" Target="slideMasters/slideMaster8.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7"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r>
              <a:rPr lang="en-US" sz="1800" b="0" strike="noStrike" spc="-1">
                <a:solidFill>
                  <a:srgbClr val="000000"/>
                </a:solidFill>
                <a:latin typeface="Calibri"/>
              </a:rPr>
              <a:t>Click to move the slide</a:t>
            </a:r>
          </a:p>
        </p:txBody>
      </p:sp>
      <p:sp>
        <p:nvSpPr>
          <p:cNvPr id="358" name="PlaceHolder 2"/>
          <p:cNvSpPr>
            <a:spLocks noGrp="1"/>
          </p:cNvSpPr>
          <p:nvPr>
            <p:ph type="body"/>
          </p:nvPr>
        </p:nvSpPr>
        <p:spPr>
          <a:xfrm>
            <a:off x="777240" y="4777560"/>
            <a:ext cx="6217560" cy="4525920"/>
          </a:xfrm>
          <a:prstGeom prst="rect">
            <a:avLst/>
          </a:prstGeom>
        </p:spPr>
        <p:txBody>
          <a:bodyPr lIns="0" tIns="0" rIns="0" bIns="0">
            <a:noAutofit/>
          </a:bodyPr>
          <a:lstStyle/>
          <a:p>
            <a:r>
              <a:rPr lang="en-GB" sz="2000" b="0" strike="noStrike" spc="-1">
                <a:latin typeface="Arial"/>
              </a:rPr>
              <a:t>Click to edit the notes format</a:t>
            </a:r>
          </a:p>
        </p:txBody>
      </p:sp>
      <p:sp>
        <p:nvSpPr>
          <p:cNvPr id="359" name="PlaceHolder 3"/>
          <p:cNvSpPr>
            <a:spLocks noGrp="1"/>
          </p:cNvSpPr>
          <p:nvPr>
            <p:ph type="hdr"/>
          </p:nvPr>
        </p:nvSpPr>
        <p:spPr>
          <a:xfrm>
            <a:off x="0" y="0"/>
            <a:ext cx="3372840" cy="502560"/>
          </a:xfrm>
          <a:prstGeom prst="rect">
            <a:avLst/>
          </a:prstGeom>
        </p:spPr>
        <p:txBody>
          <a:bodyPr lIns="0" tIns="0" rIns="0" bIns="0">
            <a:noAutofit/>
          </a:bodyPr>
          <a:lstStyle/>
          <a:p>
            <a:r>
              <a:rPr lang="en-GB" sz="1400" b="0" strike="noStrike" spc="-1">
                <a:latin typeface="Times New Roman"/>
              </a:rPr>
              <a:t> </a:t>
            </a:r>
          </a:p>
        </p:txBody>
      </p:sp>
      <p:sp>
        <p:nvSpPr>
          <p:cNvPr id="360"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GB" sz="1400" b="0" strike="noStrike" spc="-1">
                <a:latin typeface="Times New Roman"/>
              </a:rPr>
              <a:t> </a:t>
            </a:r>
          </a:p>
        </p:txBody>
      </p:sp>
      <p:sp>
        <p:nvSpPr>
          <p:cNvPr id="361"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GB" sz="1400" b="0" strike="noStrike" spc="-1">
                <a:latin typeface="Times New Roman"/>
              </a:rPr>
              <a:t> </a:t>
            </a:r>
          </a:p>
        </p:txBody>
      </p:sp>
      <p:sp>
        <p:nvSpPr>
          <p:cNvPr id="362"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319B4372-0538-4C63-85C0-A3A4EBE7559F}" type="slidenum">
              <a:rPr lang="en-GB" sz="1400" b="0" strike="noStrike" spc="-1">
                <a:latin typeface="Times New Roman"/>
              </a:rPr>
              <a:t>‹N°›</a:t>
            </a:fld>
            <a:endParaRPr lang="en-GB" sz="1400" b="0" strike="noStrike" spc="-1">
              <a:latin typeface="Times New Roman"/>
            </a:endParaRPr>
          </a:p>
        </p:txBody>
      </p:sp>
    </p:spTree>
    <p:extLst>
      <p:ext uri="{BB962C8B-B14F-4D97-AF65-F5344CB8AC3E}">
        <p14:creationId xmlns:p14="http://schemas.microsoft.com/office/powerpoint/2010/main" val="4140141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laceHolder 1"/>
          <p:cNvSpPr>
            <a:spLocks noGrp="1" noRot="1" noChangeAspect="1"/>
          </p:cNvSpPr>
          <p:nvPr>
            <p:ph type="sldImg"/>
          </p:nvPr>
        </p:nvSpPr>
        <p:spPr>
          <a:xfrm>
            <a:off x="1371600" y="1143000"/>
            <a:ext cx="4114800" cy="3086100"/>
          </a:xfrm>
          <a:prstGeom prst="rect">
            <a:avLst/>
          </a:prstGeom>
        </p:spPr>
      </p:sp>
      <p:sp>
        <p:nvSpPr>
          <p:cNvPr id="51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This session is 90 minutes in length</a:t>
            </a:r>
          </a:p>
          <a:p>
            <a:pPr marL="216000" indent="-216000">
              <a:lnSpc>
                <a:spcPct val="100000"/>
              </a:lnSpc>
            </a:pPr>
            <a:endParaRPr lang="en-GB" sz="2000" b="0" strike="noStrike" spc="-1">
              <a:latin typeface="Arial"/>
            </a:endParaRPr>
          </a:p>
        </p:txBody>
      </p:sp>
      <p:sp>
        <p:nvSpPr>
          <p:cNvPr id="51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6E38F26B-1C2D-4566-B5C7-1005EE42D26E}" type="slidenum">
              <a:rPr lang="en-GB" sz="1200" b="0" strike="noStrike" spc="-1">
                <a:solidFill>
                  <a:srgbClr val="000000"/>
                </a:solidFill>
                <a:latin typeface="+mn-lt"/>
                <a:ea typeface="+mn-ea"/>
              </a:rPr>
              <a:t>1</a:t>
            </a:fld>
            <a:endParaRPr lang="en-GB" sz="1200" b="0" strike="noStrike" spc="-1">
              <a:latin typeface="Times New Roman"/>
            </a:endParaRPr>
          </a:p>
        </p:txBody>
      </p:sp>
    </p:spTree>
    <p:extLst>
      <p:ext uri="{BB962C8B-B14F-4D97-AF65-F5344CB8AC3E}">
        <p14:creationId xmlns:p14="http://schemas.microsoft.com/office/powerpoint/2010/main" val="1250044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PlaceHolder 1"/>
          <p:cNvSpPr>
            <a:spLocks noGrp="1" noRot="1" noChangeAspect="1"/>
          </p:cNvSpPr>
          <p:nvPr>
            <p:ph type="sldImg"/>
          </p:nvPr>
        </p:nvSpPr>
        <p:spPr>
          <a:xfrm>
            <a:off x="1371600" y="1143000"/>
            <a:ext cx="4114800" cy="3086100"/>
          </a:xfrm>
          <a:prstGeom prst="rect">
            <a:avLst/>
          </a:prstGeom>
        </p:spPr>
      </p:sp>
      <p:sp>
        <p:nvSpPr>
          <p:cNvPr id="537"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15 of the Budapest Convention with one element (“</a:t>
            </a:r>
            <a:r>
              <a:rPr lang="en-GB" sz="1200" b="0" strike="noStrike" spc="-1">
                <a:solidFill>
                  <a:srgbClr val="FF0000"/>
                </a:solidFill>
                <a:latin typeface="+mn-lt"/>
                <a:ea typeface="+mn-ea"/>
              </a:rPr>
              <a:t>principle of proportionality</a:t>
            </a:r>
            <a:r>
              <a:rPr lang="en-GB" sz="2000" b="0" strike="noStrike" spc="-1">
                <a:solidFill>
                  <a:srgbClr val="FF0000"/>
                </a:solidFill>
                <a:latin typeface="+mn-lt"/>
                <a:ea typeface="+mn-ea"/>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mn-ea"/>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mn-ea"/>
              </a:rPr>
              <a:t>Under the Budapest Convention, safeguards must ensure, at least, the principle of proportionality. The principle of proportionality is another important principle, whose meaning might vary depending on legal systems. The principle of proportionality requires that there be a reasonable relationship between a particular objective to be achieved and the means used to achieve that objective.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mn-ea"/>
              </a:rPr>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mn-ea"/>
              </a:rPr>
              <a:t>Within the framework of the ECHR, this principle is understood as either including, or being accompanied by another principle which is the principle of “necessity” of the power or procedure. It refers to :</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n-lt"/>
                <a:ea typeface="+mn-ea"/>
              </a:rPr>
              <a:t>is there a pressing social need for some restriction of the fundamental rights? </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n-lt"/>
                <a:ea typeface="+mn-ea"/>
              </a:rPr>
              <a:t>if so, does the particular restriction corresponds to this need? </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n-lt"/>
                <a:ea typeface="+mn-ea"/>
              </a:rPr>
              <a:t>if so, is it a proportionate response to that need?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i="1" strike="noStrike" spc="-1">
                <a:solidFill>
                  <a:srgbClr val="FF0000"/>
                </a:solidFill>
                <a:latin typeface="+mn-lt"/>
                <a:ea typeface="+mn-ea"/>
              </a:rPr>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GB" sz="2000" b="0" strike="noStrike" spc="-1">
              <a:latin typeface="Arial"/>
            </a:endParaRPr>
          </a:p>
          <a:p>
            <a:pPr>
              <a:lnSpc>
                <a:spcPct val="100000"/>
              </a:lnSpc>
            </a:pPr>
            <a:endParaRPr lang="en-GB" sz="2000" b="0" strike="noStrike" spc="-1">
              <a:latin typeface="Arial"/>
            </a:endParaRPr>
          </a:p>
        </p:txBody>
      </p:sp>
      <p:sp>
        <p:nvSpPr>
          <p:cNvPr id="53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71F7B325-6685-4A72-BEE2-717E058E43E5}" type="slidenum">
              <a:rPr lang="en-GB" sz="1200" b="0" strike="noStrike" spc="-1">
                <a:latin typeface="Times New Roman"/>
              </a:rPr>
              <a:t>10</a:t>
            </a:fld>
            <a:endParaRPr lang="en-GB" sz="1200" b="0" strike="noStrike" spc="-1">
              <a:latin typeface="Times New Roman"/>
            </a:endParaRPr>
          </a:p>
        </p:txBody>
      </p:sp>
    </p:spTree>
    <p:extLst>
      <p:ext uri="{BB962C8B-B14F-4D97-AF65-F5344CB8AC3E}">
        <p14:creationId xmlns:p14="http://schemas.microsoft.com/office/powerpoint/2010/main" val="3835912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PlaceHolder 1"/>
          <p:cNvSpPr>
            <a:spLocks noGrp="1" noRot="1" noChangeAspect="1"/>
          </p:cNvSpPr>
          <p:nvPr>
            <p:ph type="sldImg"/>
          </p:nvPr>
        </p:nvSpPr>
        <p:spPr>
          <a:xfrm>
            <a:off x="1371600" y="1143000"/>
            <a:ext cx="4114800" cy="3086100"/>
          </a:xfrm>
          <a:prstGeom prst="rect">
            <a:avLst/>
          </a:prstGeom>
        </p:spPr>
      </p:sp>
      <p:sp>
        <p:nvSpPr>
          <p:cNvPr id="54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15 of the Budapest Convention with one element (“</a:t>
            </a:r>
            <a:r>
              <a:rPr lang="en-GB" sz="1200" b="0" strike="noStrike" spc="-1">
                <a:solidFill>
                  <a:srgbClr val="FF0000"/>
                </a:solidFill>
                <a:latin typeface="+mn-lt"/>
                <a:ea typeface="+mn-ea"/>
              </a:rPr>
              <a:t>in view of the nature of the procedure or power concerned</a:t>
            </a:r>
            <a:r>
              <a:rPr lang="en-GB" sz="2000" b="0" strike="noStrike" spc="-1">
                <a:solidFill>
                  <a:srgbClr val="FF0000"/>
                </a:solidFill>
                <a:latin typeface="+mn-lt"/>
                <a:ea typeface="+mn-ea"/>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mn-ea"/>
              </a:rPr>
              <a:t>On the right side, this slide provides an diagrammatic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mn-ea"/>
              </a:rPr>
              <a:t>The Budapest Convention does not limit the types of conditions and safeguards that could be applicable. This article only provides for a list of safeguards that must be implemented as a minimum, where appropriate in view of the nature of the procedure or power concerned (depending on the more or less intrusive nature of the power or procedure).</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mn-ea"/>
              </a:rPr>
              <a:t>The slide shows an inverted pyramid that demonstrates the extent of conditions and safeguards necessary for each procedural power depending on the level of intrusiveness of the power. The trainer can mention that each of the powers will be considered subsequently. </a:t>
            </a:r>
            <a:endParaRPr lang="en-GB" sz="2000" b="0" strike="noStrike" spc="-1">
              <a:latin typeface="Arial"/>
            </a:endParaRPr>
          </a:p>
          <a:p>
            <a:pPr>
              <a:lnSpc>
                <a:spcPct val="100000"/>
              </a:lnSpc>
            </a:pPr>
            <a:endParaRPr lang="en-GB" sz="2000" b="0" strike="noStrike" spc="-1">
              <a:latin typeface="Arial"/>
            </a:endParaRPr>
          </a:p>
        </p:txBody>
      </p:sp>
      <p:sp>
        <p:nvSpPr>
          <p:cNvPr id="54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45F02953-7B51-4CC6-A6F8-EDE097204137}" type="slidenum">
              <a:rPr lang="en-GB" sz="1200" b="0" strike="noStrike" spc="-1">
                <a:latin typeface="Times New Roman"/>
              </a:rPr>
              <a:t>11</a:t>
            </a:fld>
            <a:endParaRPr lang="en-GB" sz="1200" b="0" strike="noStrike" spc="-1">
              <a:latin typeface="Times New Roman"/>
            </a:endParaRPr>
          </a:p>
        </p:txBody>
      </p:sp>
    </p:spTree>
    <p:extLst>
      <p:ext uri="{BB962C8B-B14F-4D97-AF65-F5344CB8AC3E}">
        <p14:creationId xmlns:p14="http://schemas.microsoft.com/office/powerpoint/2010/main" val="2593684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PlaceHolder 1"/>
          <p:cNvSpPr>
            <a:spLocks noGrp="1" noRot="1" noChangeAspect="1"/>
          </p:cNvSpPr>
          <p:nvPr>
            <p:ph type="sldImg"/>
          </p:nvPr>
        </p:nvSpPr>
        <p:spPr>
          <a:xfrm>
            <a:off x="1371600" y="1143000"/>
            <a:ext cx="4114800" cy="3086100"/>
          </a:xfrm>
          <a:prstGeom prst="rect">
            <a:avLst/>
          </a:prstGeom>
        </p:spPr>
      </p:sp>
      <p:sp>
        <p:nvSpPr>
          <p:cNvPr id="54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15 of the Budapest Convention with one element (“</a:t>
            </a:r>
            <a:r>
              <a:rPr lang="en-GB" sz="1200" b="0" strike="noStrike" spc="-1">
                <a:solidFill>
                  <a:srgbClr val="FF0000"/>
                </a:solidFill>
                <a:latin typeface="+mj-lt"/>
              </a:rPr>
              <a:t>include judicial…. Independent supervision, grounds…. Limitation… scope…. duration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As highlighted in this element, potential safeguards include:</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j-lt"/>
              </a:rPr>
              <a:t>a judicial or other independent supervision, </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j-lt"/>
              </a:rPr>
              <a:t>grounds justifying application, </a:t>
            </a:r>
            <a:endParaRPr lang="en-GB" sz="2000" b="0" strike="noStrike" spc="-1">
              <a:latin typeface="Arial"/>
            </a:endParaRPr>
          </a:p>
          <a:p>
            <a:pPr marL="171360" indent="-171000">
              <a:lnSpc>
                <a:spcPct val="100000"/>
              </a:lnSpc>
              <a:buClr>
                <a:srgbClr val="000000"/>
              </a:buClr>
              <a:buFont typeface="Arial"/>
              <a:buChar char="•"/>
            </a:pPr>
            <a:r>
              <a:rPr lang="en-GB" sz="2000" b="0" strike="noStrike" spc="-1">
                <a:solidFill>
                  <a:srgbClr val="FF0000"/>
                </a:solidFill>
                <a:latin typeface="+mj-lt"/>
              </a:rPr>
              <a:t>and the limitation of the scope and the duration of such power or procedure.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Independent supervision and scope and time limitation are traditional safeguards that ensure the proportionality of the intrusive measures, by imposing limits to these measures and by enabling the independent verification of the respect of these limitations and of the other principles ensuring rights protection.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The specification of the grounds 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The idea that safeguards must be implemented to the extent they are “</a:t>
            </a:r>
            <a:r>
              <a:rPr lang="en-GB" sz="2000" b="0" i="1" strike="noStrike" spc="-1">
                <a:solidFill>
                  <a:srgbClr val="FF0000"/>
                </a:solidFill>
                <a:latin typeface="+mj-lt"/>
              </a:rPr>
              <a:t>appropriate in view of the nature of the procedure or power concerned</a:t>
            </a:r>
            <a:r>
              <a:rPr lang="en-GB" sz="2000" b="0" strike="noStrike" spc="-1">
                <a:solidFill>
                  <a:srgbClr val="FF0000"/>
                </a:solidFill>
                <a:latin typeface="+mj-lt"/>
              </a:rPr>
              <a:t>” deserves to be further detailed. This indication recalls for the third time the importance of taking into account the surrounding circumstances in the determination of appropriate safeguards. For example, as recalled in the explanatory report to the Convention on Cybercrime, “</a:t>
            </a:r>
            <a:r>
              <a:rPr lang="en-GB" sz="1200" b="0" i="1" strike="noStrike" spc="-1">
                <a:solidFill>
                  <a:srgbClr val="000000"/>
                </a:solidFill>
                <a:latin typeface="+mn-lt"/>
                <a:ea typeface="+mn-ea"/>
              </a:rPr>
              <a:t>Parties should clearly apply conditions and safeguards such as</a:t>
            </a:r>
            <a:r>
              <a:rPr lang="en-GB" sz="1200" b="0" strike="noStrike" spc="-1">
                <a:solidFill>
                  <a:srgbClr val="000000"/>
                </a:solidFill>
                <a:latin typeface="+mn-lt"/>
                <a:ea typeface="+mn-ea"/>
              </a:rPr>
              <a:t>” the ones mentioned in §2 mentioned in this slide “</a:t>
            </a:r>
            <a:r>
              <a:rPr lang="en-GB" sz="1200" b="0" i="1" strike="noStrike" spc="-1">
                <a:solidFill>
                  <a:srgbClr val="000000"/>
                </a:solidFill>
                <a:latin typeface="+mn-lt"/>
                <a:ea typeface="+mn-ea"/>
              </a:rPr>
              <a:t>with respect to interception, given its intrusiveness</a:t>
            </a:r>
            <a:r>
              <a:rPr lang="en-GB" sz="1200" b="0" strike="noStrike" spc="-1">
                <a:solidFill>
                  <a:srgbClr val="000000"/>
                </a:solidFill>
                <a:latin typeface="+mn-lt"/>
                <a:ea typeface="+mn-ea"/>
              </a:rPr>
              <a:t>”, but will not apply equally to data preservation. Specific circumstances might also call for safeguards that are not listed in Article 15. According to the explanatory report, these other safeguards “</a:t>
            </a:r>
            <a:r>
              <a:rPr lang="en-GB" sz="1200" b="0" i="1" strike="noStrike" spc="-1">
                <a:solidFill>
                  <a:srgbClr val="000000"/>
                </a:solidFill>
                <a:latin typeface="+mn-lt"/>
                <a:ea typeface="+mn-ea"/>
              </a:rPr>
              <a:t>that should be addressed under domestic law include the right against self-incrimination, and legal privileges and specificity of individuals or places which are the object of the application of the measure</a:t>
            </a:r>
            <a:r>
              <a:rPr lang="en-GB" sz="1200" b="0" strike="noStrike" spc="-1">
                <a:solidFill>
                  <a:srgbClr val="000000"/>
                </a:solidFill>
                <a:latin typeface="+mn-lt"/>
                <a:ea typeface="+mn-ea"/>
              </a:rPr>
              <a:t>” (for example, the protection of journalists, judges and attorney-at-law offices and correspondence should be reinforced). </a:t>
            </a:r>
            <a:endParaRPr lang="en-GB" sz="1200" b="0" strike="noStrike" spc="-1">
              <a:latin typeface="Arial"/>
            </a:endParaRPr>
          </a:p>
          <a:p>
            <a:pPr>
              <a:lnSpc>
                <a:spcPct val="100000"/>
              </a:lnSpc>
            </a:pPr>
            <a:endParaRPr lang="en-GB" sz="1200" b="0" strike="noStrike" spc="-1">
              <a:latin typeface="Arial"/>
            </a:endParaRPr>
          </a:p>
          <a:p>
            <a:pPr>
              <a:lnSpc>
                <a:spcPct val="100000"/>
              </a:lnSpc>
            </a:pPr>
            <a:r>
              <a:rPr lang="en-GB" sz="2000" b="0" strike="noStrike" spc="-1">
                <a:solidFill>
                  <a:srgbClr val="000000"/>
                </a:solidFill>
                <a:latin typeface="+mn-lt"/>
                <a:ea typeface="+mn-ea"/>
              </a:rPr>
              <a:t>Finally, paragraph 3 of Article 15 evokes the necessity to consider the impact of the powers and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000000"/>
                </a:solidFill>
                <a:latin typeface="+mn-lt"/>
                <a:ea typeface="+mn-ea"/>
              </a:rPr>
              <a:t>The principle of proportionality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endParaRPr lang="en-GB" sz="2000" b="0" strike="noStrike" spc="-1">
              <a:latin typeface="Arial"/>
            </a:endParaRPr>
          </a:p>
        </p:txBody>
      </p:sp>
      <p:sp>
        <p:nvSpPr>
          <p:cNvPr id="54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F674A89A-35CC-4DC6-856F-78ED93556BD3}" type="slidenum">
              <a:rPr lang="en-GB" sz="1200" b="0" strike="noStrike" spc="-1">
                <a:latin typeface="Times New Roman"/>
              </a:rPr>
              <a:t>12</a:t>
            </a:fld>
            <a:endParaRPr lang="en-GB" sz="1200" b="0" strike="noStrike" spc="-1">
              <a:latin typeface="Times New Roman"/>
            </a:endParaRPr>
          </a:p>
        </p:txBody>
      </p:sp>
    </p:spTree>
    <p:extLst>
      <p:ext uri="{BB962C8B-B14F-4D97-AF65-F5344CB8AC3E}">
        <p14:creationId xmlns:p14="http://schemas.microsoft.com/office/powerpoint/2010/main" val="93176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PlaceHolder 1"/>
          <p:cNvSpPr>
            <a:spLocks noGrp="1" noRot="1" noChangeAspect="1"/>
          </p:cNvSpPr>
          <p:nvPr>
            <p:ph type="sldImg"/>
          </p:nvPr>
        </p:nvSpPr>
        <p:spPr>
          <a:xfrm>
            <a:off x="1371600" y="1143000"/>
            <a:ext cx="4114800" cy="3086100"/>
          </a:xfrm>
          <a:prstGeom prst="rect">
            <a:avLst/>
          </a:prstGeom>
        </p:spPr>
      </p:sp>
      <p:sp>
        <p:nvSpPr>
          <p:cNvPr id="546"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15 of the Budapest Convention with one element (“</a:t>
            </a:r>
            <a:r>
              <a:rPr lang="en-GB" sz="1200" b="0" strike="noStrike" spc="-1">
                <a:solidFill>
                  <a:srgbClr val="FF0000"/>
                </a:solidFill>
                <a:latin typeface="+mj-lt"/>
              </a:rPr>
              <a:t>public interest… sound administration of justice…. rights, responsibilities and legitimate interests of third parties</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This element limits the necessity to reduce the impacts of the power or procedure to situation where this reduction is “consistent with the public interest, in particular the sound administration of justice”. This means that the impact of the powers or procedures must firstly be assessed in relation to 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 interests, then other safeguards should be implemented in order to safeguard these other interests, such as “minimising disruption of consumer services, protection from liability for disclosure or facilitating disclosure under this Chapter, or protection of proprietary interests” (see [1] the explanatory report to the Convention on cybercrime, § 148).</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1" i="1" u="sng" strike="noStrike" spc="-1">
                <a:solidFill>
                  <a:srgbClr val="FF0000"/>
                </a:solidFill>
                <a:uFillTx/>
                <a:latin typeface="+mj-lt"/>
              </a:rPr>
              <a:t>References:</a:t>
            </a:r>
            <a:endParaRPr lang="en-GB" sz="2000" b="0" strike="noStrike" spc="-1">
              <a:latin typeface="Arial"/>
            </a:endParaRPr>
          </a:p>
          <a:p>
            <a:pPr>
              <a:lnSpc>
                <a:spcPct val="100000"/>
              </a:lnSpc>
            </a:pPr>
            <a:r>
              <a:rPr lang="en-GB" sz="1200" b="0" strike="noStrike" spc="-1" baseline="30000">
                <a:solidFill>
                  <a:srgbClr val="FF0000"/>
                </a:solidFill>
                <a:latin typeface="+mj-lt"/>
              </a:rPr>
              <a:t>[1] </a:t>
            </a:r>
            <a:r>
              <a:rPr lang="en-GB" sz="1200" b="0" strike="noStrike" spc="-1">
                <a:solidFill>
                  <a:srgbClr val="FF0000"/>
                </a:solidFill>
                <a:latin typeface="+mj-lt"/>
              </a:rPr>
              <a:t>Explanatory report to the Convention on cybercrime, §148.</a:t>
            </a:r>
            <a:endParaRPr lang="en-GB" sz="1200" b="0" strike="noStrike" spc="-1">
              <a:latin typeface="Arial"/>
            </a:endParaRPr>
          </a:p>
          <a:p>
            <a:pPr>
              <a:lnSpc>
                <a:spcPct val="100000"/>
              </a:lnSpc>
            </a:pPr>
            <a:endParaRPr lang="en-GB" sz="1200" b="0" strike="noStrike" spc="-1">
              <a:latin typeface="Arial"/>
            </a:endParaRPr>
          </a:p>
        </p:txBody>
      </p:sp>
      <p:sp>
        <p:nvSpPr>
          <p:cNvPr id="54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741F6542-BF6F-471B-A578-418373C3C704}" type="slidenum">
              <a:rPr lang="en-GB" sz="1200" b="0" strike="noStrike" spc="-1">
                <a:latin typeface="Times New Roman"/>
              </a:rPr>
              <a:t>13</a:t>
            </a:fld>
            <a:endParaRPr lang="en-GB" sz="1200" b="0" strike="noStrike" spc="-1">
              <a:latin typeface="Times New Roman"/>
            </a:endParaRPr>
          </a:p>
        </p:txBody>
      </p:sp>
    </p:spTree>
    <p:extLst>
      <p:ext uri="{BB962C8B-B14F-4D97-AF65-F5344CB8AC3E}">
        <p14:creationId xmlns:p14="http://schemas.microsoft.com/office/powerpoint/2010/main" val="1166336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PlaceHolder 1"/>
          <p:cNvSpPr>
            <a:spLocks noGrp="1" noRot="1" noChangeAspect="1"/>
          </p:cNvSpPr>
          <p:nvPr>
            <p:ph type="sldImg"/>
          </p:nvPr>
        </p:nvSpPr>
        <p:spPr>
          <a:xfrm>
            <a:off x="1371600" y="1143000"/>
            <a:ext cx="4114800" cy="3086100"/>
          </a:xfrm>
          <a:prstGeom prst="rect">
            <a:avLst/>
          </a:prstGeom>
        </p:spPr>
      </p:sp>
      <p:sp>
        <p:nvSpPr>
          <p:cNvPr id="549" name="PlaceHolder 2"/>
          <p:cNvSpPr>
            <a:spLocks noGrp="1"/>
          </p:cNvSpPr>
          <p:nvPr>
            <p:ph type="body"/>
          </p:nvPr>
        </p:nvSpPr>
        <p:spPr>
          <a:xfrm>
            <a:off x="685800" y="4400640"/>
            <a:ext cx="5486040" cy="3600000"/>
          </a:xfrm>
          <a:prstGeom prst="rect">
            <a:avLst/>
          </a:prstGeom>
        </p:spPr>
        <p:txBody>
          <a:bodyPr>
            <a:noAutofit/>
          </a:bodyPr>
          <a:lstStyle/>
          <a:p>
            <a:pPr>
              <a:lnSpc>
                <a:spcPct val="100000"/>
              </a:lnSpc>
            </a:pPr>
            <a:r>
              <a:rPr lang="en-GB" sz="2000" b="0" strike="noStrike" spc="-1">
                <a:latin typeface="Arial"/>
              </a:rPr>
              <a:t>These set of slides will explore two important procedural powers related to the preservation of stored computer data and the partial disclosure of traffic data, as laid out in Article 16 and 17 of the Budapest Convention. </a:t>
            </a:r>
          </a:p>
          <a:p>
            <a:pPr>
              <a:lnSpc>
                <a:spcPct val="100000"/>
              </a:lnSpc>
            </a:pPr>
            <a:endParaRPr lang="en-GB" sz="2000" b="0" strike="noStrike" spc="-1">
              <a:latin typeface="Arial"/>
            </a:endParaRPr>
          </a:p>
        </p:txBody>
      </p:sp>
      <p:sp>
        <p:nvSpPr>
          <p:cNvPr id="55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70D3AFDC-A038-4FC8-BDA6-B5A75D73CE83}" type="slidenum">
              <a:rPr lang="en-GB" sz="1200" b="0" strike="noStrike" spc="-1">
                <a:solidFill>
                  <a:srgbClr val="000000"/>
                </a:solidFill>
                <a:latin typeface="+mn-lt"/>
                <a:ea typeface="+mn-ea"/>
              </a:rPr>
              <a:t>14</a:t>
            </a:fld>
            <a:endParaRPr lang="en-GB" sz="1200" b="0" strike="noStrike" spc="-1">
              <a:latin typeface="Times New Roman"/>
            </a:endParaRPr>
          </a:p>
        </p:txBody>
      </p:sp>
    </p:spTree>
    <p:extLst>
      <p:ext uri="{BB962C8B-B14F-4D97-AF65-F5344CB8AC3E}">
        <p14:creationId xmlns:p14="http://schemas.microsoft.com/office/powerpoint/2010/main" val="3236456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PlaceHolder 1"/>
          <p:cNvSpPr>
            <a:spLocks noGrp="1" noRot="1" noChangeAspect="1"/>
          </p:cNvSpPr>
          <p:nvPr>
            <p:ph type="sldImg"/>
          </p:nvPr>
        </p:nvSpPr>
        <p:spPr>
          <a:xfrm>
            <a:off x="1371600" y="1143000"/>
            <a:ext cx="4114800" cy="3086100"/>
          </a:xfrm>
          <a:prstGeom prst="rect">
            <a:avLst/>
          </a:prstGeom>
        </p:spPr>
      </p:sp>
      <p:sp>
        <p:nvSpPr>
          <p:cNvPr id="552" name="PlaceHolder 2"/>
          <p:cNvSpPr>
            <a:spLocks noGrp="1"/>
          </p:cNvSpPr>
          <p:nvPr>
            <p:ph type="body"/>
          </p:nvPr>
        </p:nvSpPr>
        <p:spPr>
          <a:xfrm>
            <a:off x="914400" y="4343400"/>
            <a:ext cx="5028840" cy="4114440"/>
          </a:xfrm>
          <a:prstGeom prst="rect">
            <a:avLst/>
          </a:prstGeom>
        </p:spPr>
        <p:txBody>
          <a:bodyPr>
            <a:noAutofit/>
          </a:bodyPr>
          <a:lstStyle/>
          <a:p>
            <a:pPr marL="216000" indent="-216000">
              <a:lnSpc>
                <a:spcPct val="100000"/>
              </a:lnSpc>
            </a:pPr>
            <a:r>
              <a:rPr lang="en-GB" sz="2000" b="0" strike="noStrike" spc="-1" dirty="0">
                <a:latin typeface="Arial"/>
              </a:rPr>
              <a:t>Articles 16 and 17 describe expeditious preservation of computer data and expeditious preservation and disclosure of computer data. Both of the provisions are very innovative and extremely significant. </a:t>
            </a:r>
          </a:p>
          <a:p>
            <a:pPr marL="216000" indent="-216000">
              <a:lnSpc>
                <a:spcPct val="100000"/>
              </a:lnSpc>
            </a:pPr>
            <a:endParaRPr lang="en-GB" sz="2000" b="0" strike="noStrike" spc="-1" dirty="0">
              <a:latin typeface="Arial"/>
            </a:endParaRPr>
          </a:p>
          <a:p>
            <a:pPr marL="216000" indent="-216000">
              <a:lnSpc>
                <a:spcPct val="100000"/>
              </a:lnSpc>
            </a:pPr>
            <a:r>
              <a:rPr lang="en-GB" sz="2000" b="0" strike="noStrike" spc="-1" dirty="0">
                <a:latin typeface="Arial"/>
              </a:rPr>
              <a:t>Traditional pieces of evidence will stay on the crime scene, eventually, for a long period of time, but digital data – electronic evidence -, is very volatile and may disappear very quickly : once lost or destroyed, it will be difficult to recover. </a:t>
            </a:r>
          </a:p>
          <a:p>
            <a:pPr marL="216000" indent="-216000">
              <a:lnSpc>
                <a:spcPct val="100000"/>
              </a:lnSpc>
            </a:pPr>
            <a:endParaRPr lang="en-GB" sz="2000" b="0" strike="noStrike" spc="-1" dirty="0">
              <a:latin typeface="Arial"/>
            </a:endParaRPr>
          </a:p>
          <a:p>
            <a:pPr marL="216000" indent="-216000">
              <a:lnSpc>
                <a:spcPct val="100000"/>
              </a:lnSpc>
            </a:pPr>
            <a:r>
              <a:rPr lang="en-GB" sz="2000" b="0" strike="noStrike" spc="-1" dirty="0">
                <a:latin typeface="Arial"/>
              </a:rPr>
              <a:t>Traffic data, for example, is very helpful to identify the perpetrator of a crime. But this type of information is not systematically available. Therefore, ensuring its preservation implies the existence of a legal instrument allowing law enforcement agents to order the preservation of such volatile information and to communicate it to other services.</a:t>
            </a:r>
          </a:p>
          <a:p>
            <a:pPr marL="216000" indent="-216000">
              <a:lnSpc>
                <a:spcPct val="100000"/>
              </a:lnSpc>
            </a:pPr>
            <a:endParaRPr lang="en-GB" sz="2000" b="0" strike="noStrike" spc="-1" dirty="0">
              <a:latin typeface="Arial"/>
            </a:endParaRPr>
          </a:p>
          <a:p>
            <a:pPr marL="216000" indent="-216000">
              <a:lnSpc>
                <a:spcPct val="100000"/>
              </a:lnSpc>
            </a:pPr>
            <a:r>
              <a:rPr lang="en-GB" sz="2000" b="0" i="1" strike="noStrike" spc="-1" dirty="0">
                <a:latin typeface="Arial"/>
              </a:rPr>
              <a:t>  Some countries implemented data retention legislation. Outside Europe, most counties did not yet implement such legislation. </a:t>
            </a:r>
            <a:r>
              <a:rPr lang="en-GB" sz="2000" b="0" i="1" strike="noStrike" spc="-1" dirty="0">
                <a:solidFill>
                  <a:srgbClr val="FF0000"/>
                </a:solidFill>
                <a:latin typeface="Arial"/>
              </a:rPr>
              <a:t>Inside the European Union, some data retention national legislations have been declared contrary to the local constitution because of a lack of appropriate safeguards (for ex. in Germany and in Slovenia), and the EU data retention directive itself has been ruled disproportionate by the European Court of Justice (due to a too large scope and a lack of safeguards) and therefore contrary to the EU Charter of Fundamental Rights and the European Convention on Human Rights (</a:t>
            </a:r>
            <a:r>
              <a:rPr lang="en-GB" sz="1200" b="0" i="1" strike="noStrike" spc="-1" dirty="0">
                <a:solidFill>
                  <a:srgbClr val="FF0000"/>
                </a:solidFill>
                <a:latin typeface="+mn-lt"/>
                <a:ea typeface="+mn-ea"/>
              </a:rPr>
              <a:t>Judgment of the Court, 8 April 2014, joined cases C-293/12 and C-594/12, case "Digital Rights Ireland Ltd“</a:t>
            </a:r>
            <a:r>
              <a:rPr lang="en-GB" sz="2000" b="0" i="1" strike="noStrike" spc="-1" dirty="0">
                <a:solidFill>
                  <a:srgbClr val="FF0000"/>
                </a:solidFill>
                <a:latin typeface="+mn-lt"/>
                <a:ea typeface="+mn-ea"/>
              </a:rPr>
              <a:t>). This situation provides a first overview of the importance of Article 15 of the Budapest Convention on conditions and safeguards, which will be considered in Part II. </a:t>
            </a:r>
            <a:endParaRPr lang="en-GB" sz="2000" b="0" strike="noStrike" spc="-1" dirty="0">
              <a:latin typeface="Arial"/>
            </a:endParaRPr>
          </a:p>
          <a:p>
            <a:pPr marL="216000" indent="-216000">
              <a:lnSpc>
                <a:spcPct val="100000"/>
              </a:lnSpc>
            </a:pPr>
            <a:endParaRPr lang="en-GB" sz="2000" b="0" strike="noStrike" spc="-1" dirty="0">
              <a:latin typeface="Arial"/>
            </a:endParaRPr>
          </a:p>
          <a:p>
            <a:pPr>
              <a:lnSpc>
                <a:spcPct val="100000"/>
              </a:lnSpc>
            </a:pPr>
            <a:r>
              <a:rPr lang="en-GB" sz="2000" b="0" strike="noStrike" spc="-1" dirty="0">
                <a:solidFill>
                  <a:srgbClr val="FF0000"/>
                </a:solidFill>
                <a:latin typeface="+mn-lt"/>
                <a:ea typeface="+mn-ea"/>
              </a:rPr>
              <a:t>The Budapest Convention </a:t>
            </a:r>
            <a:r>
              <a:rPr lang="en-GB" sz="1200" b="0" strike="noStrike" spc="-1" dirty="0">
                <a:solidFill>
                  <a:srgbClr val="000000"/>
                </a:solidFill>
                <a:latin typeface="+mn-lt"/>
                <a:ea typeface="+mn-ea"/>
              </a:rPr>
              <a:t>does not have a data retention provision. Articles 16 and 17 refer to specific data needed in a specific investigation or proceeding. The do not apply to the real-time collection and retention of future traffic data or real-time access to content data. These articles organise </a:t>
            </a:r>
            <a:r>
              <a:rPr lang="en-GB" sz="2000" b="0" strike="noStrike" spc="-1" dirty="0">
                <a:solidFill>
                  <a:srgbClr val="000000"/>
                </a:solidFill>
                <a:latin typeface="+mn-lt"/>
                <a:ea typeface="+mn-ea"/>
              </a:rPr>
              <a:t>“expedited preservation” as an immediate provisional measure to keep evidence and give time to obtain judicial orders for the seizure or disclosure of the data. Article 16 relates to traffic data and content data. Article 17 relates more specifically to traffic data. </a:t>
            </a:r>
            <a:endParaRPr lang="en-GB" sz="2000" b="0" strike="noStrike" spc="-1" dirty="0">
              <a:latin typeface="Arial"/>
            </a:endParaRPr>
          </a:p>
          <a:p>
            <a:pPr>
              <a:lnSpc>
                <a:spcPct val="100000"/>
              </a:lnSpc>
            </a:pPr>
            <a:endParaRPr lang="en-GB" sz="2000" b="0" strike="noStrike" spc="-1" dirty="0">
              <a:latin typeface="Arial"/>
            </a:endParaRPr>
          </a:p>
          <a:p>
            <a:pPr>
              <a:lnSpc>
                <a:spcPct val="100000"/>
              </a:lnSpc>
            </a:pPr>
            <a:r>
              <a:rPr lang="en-GB" sz="2000" b="0" strike="noStrike" spc="-1" dirty="0">
                <a:solidFill>
                  <a:srgbClr val="000000"/>
                </a:solidFill>
                <a:latin typeface="+mn-lt"/>
                <a:ea typeface="+mn-ea"/>
              </a:rPr>
              <a:t>Notes: </a:t>
            </a:r>
            <a:endParaRPr lang="en-GB" sz="2000" b="0" strike="noStrike" spc="-1" dirty="0">
              <a:latin typeface="Arial"/>
            </a:endParaRPr>
          </a:p>
          <a:p>
            <a:pPr marL="171360" indent="-171000">
              <a:lnSpc>
                <a:spcPct val="100000"/>
              </a:lnSpc>
              <a:buClr>
                <a:srgbClr val="000000"/>
              </a:buClr>
              <a:buFont typeface="StarSymbol"/>
              <a:buChar char="-"/>
            </a:pPr>
            <a:r>
              <a:rPr lang="en-GB" sz="2000" b="0" strike="noStrike" spc="-1" dirty="0">
                <a:solidFill>
                  <a:srgbClr val="000000"/>
                </a:solidFill>
                <a:latin typeface="+mn-lt"/>
                <a:ea typeface="+mn-ea"/>
              </a:rPr>
              <a:t>The distinction between traffic data and content data is justified by the fact that content data are more sensitive;</a:t>
            </a:r>
            <a:endParaRPr lang="en-GB" sz="2000" b="0" strike="noStrike" spc="-1" dirty="0">
              <a:latin typeface="Arial"/>
            </a:endParaRPr>
          </a:p>
          <a:p>
            <a:pPr marL="171360" indent="-171000">
              <a:lnSpc>
                <a:spcPct val="100000"/>
              </a:lnSpc>
              <a:buClr>
                <a:srgbClr val="000000"/>
              </a:buClr>
              <a:buFont typeface="StarSymbol"/>
              <a:buChar char="-"/>
            </a:pPr>
            <a:r>
              <a:rPr lang="en-GB" sz="2000" b="0" strike="noStrike" spc="-1" dirty="0">
                <a:solidFill>
                  <a:srgbClr val="000000"/>
                </a:solidFill>
                <a:latin typeface="+mn-lt"/>
                <a:ea typeface="+mn-ea"/>
              </a:rPr>
              <a:t>Parties of the Convention can go further than the minimum levels described here.</a:t>
            </a:r>
            <a:endParaRPr lang="en-GB" sz="2000" b="0" strike="noStrike" spc="-1" dirty="0">
              <a:latin typeface="Arial"/>
            </a:endParaRPr>
          </a:p>
        </p:txBody>
      </p:sp>
    </p:spTree>
    <p:extLst>
      <p:ext uri="{BB962C8B-B14F-4D97-AF65-F5344CB8AC3E}">
        <p14:creationId xmlns:p14="http://schemas.microsoft.com/office/powerpoint/2010/main" val="688842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PlaceHolder 1"/>
          <p:cNvSpPr>
            <a:spLocks noGrp="1" noRot="1" noChangeAspect="1"/>
          </p:cNvSpPr>
          <p:nvPr>
            <p:ph type="sldImg"/>
          </p:nvPr>
        </p:nvSpPr>
        <p:spPr>
          <a:xfrm>
            <a:off x="1371600" y="1143000"/>
            <a:ext cx="4114800" cy="3086100"/>
          </a:xfrm>
          <a:prstGeom prst="rect">
            <a:avLst/>
          </a:prstGeom>
        </p:spPr>
      </p:sp>
      <p:sp>
        <p:nvSpPr>
          <p:cNvPr id="554"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dirty="0">
                <a:latin typeface="Arial"/>
              </a:rPr>
              <a:t>This slide shows a screenshot of an interesting case of an individual breaching a preservation order issued in relation to digital evidence. The trainer should emphasise that the preservation order was issued in relation to a civil suit, and is not equivalent to the production order that would be issued under Article 16 of the Budapest Convention. However, the principle established in the case can be used to explain how the Budapest Convention only allows preservation in relation to specified computer data – and would not necessarily allow seeking preservation of indiscriminate amounts of data. </a:t>
            </a:r>
          </a:p>
        </p:txBody>
      </p:sp>
      <p:sp>
        <p:nvSpPr>
          <p:cNvPr id="555"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A15A8037-7B6F-4068-8D88-14BBD667B09B}" type="slidenum">
              <a:rPr lang="en-GB" sz="1200" b="0" strike="noStrike" spc="-1">
                <a:latin typeface="Times New Roman"/>
              </a:rPr>
              <a:t>16</a:t>
            </a:fld>
            <a:endParaRPr lang="en-GB" sz="1200" b="0" strike="noStrike" spc="-1">
              <a:latin typeface="Times New Roman"/>
            </a:endParaRPr>
          </a:p>
        </p:txBody>
      </p:sp>
    </p:spTree>
    <p:extLst>
      <p:ext uri="{BB962C8B-B14F-4D97-AF65-F5344CB8AC3E}">
        <p14:creationId xmlns:p14="http://schemas.microsoft.com/office/powerpoint/2010/main" val="882346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PlaceHolder 1"/>
          <p:cNvSpPr>
            <a:spLocks noGrp="1" noRot="1" noChangeAspect="1"/>
          </p:cNvSpPr>
          <p:nvPr>
            <p:ph type="sldImg"/>
          </p:nvPr>
        </p:nvSpPr>
        <p:spPr>
          <a:xfrm>
            <a:off x="1371600" y="1143000"/>
            <a:ext cx="4114800" cy="3086100"/>
          </a:xfrm>
          <a:prstGeom prst="rect">
            <a:avLst/>
          </a:prstGeom>
        </p:spPr>
      </p:sp>
      <p:sp>
        <p:nvSpPr>
          <p:cNvPr id="557"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order or similarly obtain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In particular, this slide lists the possible mediums through which the expedited preservation of stored computer data may be effected. The Budapest Convention is flexible and enables parties to specify in their domestic legislation the means through which the power to expeditiously preserve stored computer data is to be exercised.</a:t>
            </a:r>
            <a:endParaRPr lang="en-GB" sz="2000" b="0" strike="noStrike" spc="-1">
              <a:latin typeface="Arial"/>
            </a:endParaRPr>
          </a:p>
        </p:txBody>
      </p:sp>
      <p:sp>
        <p:nvSpPr>
          <p:cNvPr id="55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4B84B3EC-F969-4AB8-9011-08A96F1EDC56}" type="slidenum">
              <a:rPr lang="en-GB" sz="1200" b="0" strike="noStrike" spc="-1">
                <a:latin typeface="Times New Roman"/>
              </a:rPr>
              <a:t>17</a:t>
            </a:fld>
            <a:endParaRPr lang="en-GB" sz="1200" b="0" strike="noStrike" spc="-1">
              <a:latin typeface="Times New Roman"/>
            </a:endParaRPr>
          </a:p>
        </p:txBody>
      </p:sp>
    </p:spTree>
    <p:extLst>
      <p:ext uri="{BB962C8B-B14F-4D97-AF65-F5344CB8AC3E}">
        <p14:creationId xmlns:p14="http://schemas.microsoft.com/office/powerpoint/2010/main" val="3078196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PlaceHolder 1"/>
          <p:cNvSpPr>
            <a:spLocks noGrp="1" noRot="1" noChangeAspect="1"/>
          </p:cNvSpPr>
          <p:nvPr>
            <p:ph type="sldImg"/>
          </p:nvPr>
        </p:nvSpPr>
        <p:spPr>
          <a:xfrm>
            <a:off x="1371600" y="1143000"/>
            <a:ext cx="4114800" cy="3086100"/>
          </a:xfrm>
          <a:prstGeom prst="rect">
            <a:avLst/>
          </a:prstGeom>
        </p:spPr>
      </p:sp>
      <p:sp>
        <p:nvSpPr>
          <p:cNvPr id="56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expeditious preservation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Expeditious preservation is one of the key procedural powers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GB" sz="2000" b="0" strike="noStrike" spc="-1">
              <a:latin typeface="Arial"/>
            </a:endParaRPr>
          </a:p>
        </p:txBody>
      </p:sp>
      <p:sp>
        <p:nvSpPr>
          <p:cNvPr id="56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2C521E9-6179-4B61-9CB7-3C2FF2DC6D35}" type="slidenum">
              <a:rPr lang="en-GB" sz="1200" b="0" strike="noStrike" spc="-1">
                <a:latin typeface="Times New Roman"/>
              </a:rPr>
              <a:t>18</a:t>
            </a:fld>
            <a:endParaRPr lang="en-GB" sz="1200" b="0" strike="noStrike" spc="-1">
              <a:latin typeface="Times New Roman"/>
            </a:endParaRPr>
          </a:p>
        </p:txBody>
      </p:sp>
    </p:spTree>
    <p:extLst>
      <p:ext uri="{BB962C8B-B14F-4D97-AF65-F5344CB8AC3E}">
        <p14:creationId xmlns:p14="http://schemas.microsoft.com/office/powerpoint/2010/main" val="2980067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PlaceHolder 1"/>
          <p:cNvSpPr>
            <a:spLocks noGrp="1" noRot="1" noChangeAspect="1"/>
          </p:cNvSpPr>
          <p:nvPr>
            <p:ph type="sldImg"/>
          </p:nvPr>
        </p:nvSpPr>
        <p:spPr>
          <a:xfrm>
            <a:off x="1371600" y="1143000"/>
            <a:ext cx="4114800" cy="3086100"/>
          </a:xfrm>
          <a:prstGeom prst="rect">
            <a:avLst/>
          </a:prstGeom>
        </p:spPr>
      </p:sp>
      <p:sp>
        <p:nvSpPr>
          <p:cNvPr id="56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specified computer data, including traffic data</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The power to order or similarly obtain expeditious preservation of data is not equivalent to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or indiscriminate amounts of data.</a:t>
            </a:r>
            <a:endParaRPr lang="en-GB" sz="2000" b="0" strike="noStrike" spc="-1">
              <a:latin typeface="Arial"/>
            </a:endParaRPr>
          </a:p>
        </p:txBody>
      </p:sp>
      <p:sp>
        <p:nvSpPr>
          <p:cNvPr id="56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C185A58F-0898-4EF9-92C1-8DB206D30B3F}" type="slidenum">
              <a:rPr lang="en-GB" sz="1200" b="0" strike="noStrike" spc="-1">
                <a:latin typeface="Times New Roman"/>
              </a:rPr>
              <a:t>19</a:t>
            </a:fld>
            <a:endParaRPr lang="en-GB" sz="1200" b="0" strike="noStrike" spc="-1">
              <a:latin typeface="Times New Roman"/>
            </a:endParaRPr>
          </a:p>
        </p:txBody>
      </p:sp>
    </p:spTree>
    <p:extLst>
      <p:ext uri="{BB962C8B-B14F-4D97-AF65-F5344CB8AC3E}">
        <p14:creationId xmlns:p14="http://schemas.microsoft.com/office/powerpoint/2010/main" val="1821563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PlaceHolder 1"/>
          <p:cNvSpPr>
            <a:spLocks noGrp="1" noRot="1" noChangeAspect="1"/>
          </p:cNvSpPr>
          <p:nvPr>
            <p:ph type="sldImg"/>
          </p:nvPr>
        </p:nvSpPr>
        <p:spPr>
          <a:xfrm>
            <a:off x="1371600" y="1143000"/>
            <a:ext cx="4114800" cy="3086100"/>
          </a:xfrm>
          <a:prstGeom prst="rect">
            <a:avLst/>
          </a:prstGeom>
        </p:spPr>
      </p:sp>
      <p:sp>
        <p:nvSpPr>
          <p:cNvPr id="51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1200" b="0" strike="noStrike" spc="-1">
                <a:latin typeface="Arial"/>
              </a:rPr>
              <a:t>This session will be divided into 4 parts.</a:t>
            </a:r>
          </a:p>
          <a:p>
            <a:pPr marL="216000" indent="-216000">
              <a:lnSpc>
                <a:spcPct val="100000"/>
              </a:lnSpc>
            </a:pPr>
            <a:r>
              <a:rPr lang="en-GB" sz="1200" b="0" strike="noStrike" spc="-1">
                <a:latin typeface="Arial"/>
              </a:rPr>
              <a:t>The first part of the session will look at the scope of the procedural provisions as provided under Article 14 of the Budapest Convention. </a:t>
            </a:r>
          </a:p>
          <a:p>
            <a:pPr marL="216000" indent="-216000">
              <a:lnSpc>
                <a:spcPct val="100000"/>
              </a:lnSpc>
            </a:pPr>
            <a:r>
              <a:rPr lang="en-GB" sz="1200" b="0" strike="noStrike" spc="-1">
                <a:latin typeface="Arial"/>
              </a:rPr>
              <a:t>The second part of the session will look at the conditions and safeguards required in relation to the exercise of procedural powers as provided under Article 15 of the Budapest Convention. </a:t>
            </a:r>
          </a:p>
          <a:p>
            <a:pPr marL="216000" indent="-216000">
              <a:lnSpc>
                <a:spcPct val="100000"/>
              </a:lnSpc>
            </a:pPr>
            <a:r>
              <a:rPr lang="en-GB" sz="1200" b="0" strike="noStrike" spc="-1">
                <a:latin typeface="Arial"/>
              </a:rPr>
              <a:t>The third part of the session will look at the procedural powers of expedited preservation of stored computer data and expedited preservation and partial disclosure of traffic data, as provided under Article 16 and 17 of the Budapest Convention.</a:t>
            </a:r>
          </a:p>
          <a:p>
            <a:pPr>
              <a:lnSpc>
                <a:spcPct val="100000"/>
              </a:lnSpc>
              <a:spcBef>
                <a:spcPts val="360"/>
              </a:spcBef>
            </a:pPr>
            <a:r>
              <a:rPr lang="en-GB" sz="1200" b="0" strike="noStrike" spc="-1">
                <a:latin typeface="Arial"/>
              </a:rPr>
              <a:t>The fourth part of the session will look at the procedural power of production order under Article 18 of the Budapest Convention.</a:t>
            </a:r>
          </a:p>
          <a:p>
            <a:pPr>
              <a:lnSpc>
                <a:spcPct val="100000"/>
              </a:lnSpc>
            </a:pPr>
            <a:endParaRPr lang="en-GB" sz="1200" b="0" strike="noStrike" spc="-1">
              <a:latin typeface="Arial"/>
            </a:endParaRPr>
          </a:p>
        </p:txBody>
      </p:sp>
      <p:sp>
        <p:nvSpPr>
          <p:cNvPr id="51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B0318FBA-0A39-4F7A-8439-E15505B2EFA0}" type="slidenum">
              <a:rPr lang="en-GB" sz="1200" b="0" strike="noStrike" spc="-1">
                <a:solidFill>
                  <a:srgbClr val="000000"/>
                </a:solidFill>
                <a:latin typeface="+mn-lt"/>
                <a:ea typeface="+mn-ea"/>
              </a:rPr>
              <a:t>2</a:t>
            </a:fld>
            <a:endParaRPr lang="en-GB" sz="1200" b="0" strike="noStrike" spc="-1">
              <a:latin typeface="Times New Roman"/>
            </a:endParaRPr>
          </a:p>
        </p:txBody>
      </p:sp>
    </p:spTree>
    <p:extLst>
      <p:ext uri="{BB962C8B-B14F-4D97-AF65-F5344CB8AC3E}">
        <p14:creationId xmlns:p14="http://schemas.microsoft.com/office/powerpoint/2010/main" val="15788283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PlaceHolder 1"/>
          <p:cNvSpPr>
            <a:spLocks noGrp="1" noRot="1" noChangeAspect="1"/>
          </p:cNvSpPr>
          <p:nvPr>
            <p:ph type="sldImg"/>
          </p:nvPr>
        </p:nvSpPr>
        <p:spPr>
          <a:xfrm>
            <a:off x="1371600" y="1143000"/>
            <a:ext cx="4114800" cy="3086100"/>
          </a:xfrm>
          <a:prstGeom prst="rect">
            <a:avLst/>
          </a:prstGeom>
        </p:spPr>
      </p:sp>
      <p:sp>
        <p:nvSpPr>
          <p:cNvPr id="566"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stored by means of a computer system</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This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GB" sz="2000" b="0" strike="noStrike" spc="-1">
              <a:latin typeface="Arial"/>
            </a:endParaRPr>
          </a:p>
          <a:p>
            <a:pPr>
              <a:lnSpc>
                <a:spcPct val="100000"/>
              </a:lnSpc>
            </a:pPr>
            <a:endParaRPr lang="en-GB" sz="2000" b="0" strike="noStrike" spc="-1">
              <a:latin typeface="Arial"/>
            </a:endParaRPr>
          </a:p>
        </p:txBody>
      </p:sp>
      <p:sp>
        <p:nvSpPr>
          <p:cNvPr id="56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E055ECA-995E-4EED-B6AE-5EF4079CF10D}" type="slidenum">
              <a:rPr lang="en-GB" sz="1200" b="0" strike="noStrike" spc="-1">
                <a:latin typeface="Times New Roman"/>
              </a:rPr>
              <a:t>20</a:t>
            </a:fld>
            <a:endParaRPr lang="en-GB" sz="1200" b="0" strike="noStrike" spc="-1">
              <a:latin typeface="Times New Roman"/>
            </a:endParaRPr>
          </a:p>
        </p:txBody>
      </p:sp>
    </p:spTree>
    <p:extLst>
      <p:ext uri="{BB962C8B-B14F-4D97-AF65-F5344CB8AC3E}">
        <p14:creationId xmlns:p14="http://schemas.microsoft.com/office/powerpoint/2010/main" val="3050650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PlaceHolder 1"/>
          <p:cNvSpPr>
            <a:spLocks noGrp="1" noRot="1" noChangeAspect="1"/>
          </p:cNvSpPr>
          <p:nvPr>
            <p:ph type="sldImg"/>
          </p:nvPr>
        </p:nvSpPr>
        <p:spPr>
          <a:xfrm>
            <a:off x="1371600" y="1143000"/>
            <a:ext cx="4114800" cy="3086100"/>
          </a:xfrm>
          <a:prstGeom prst="rect">
            <a:avLst/>
          </a:prstGeom>
        </p:spPr>
      </p:sp>
      <p:sp>
        <p:nvSpPr>
          <p:cNvPr id="569"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grounds to believe that the computer data is particularly vulnerable to loss or modification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In some jurisdictions, 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GB" sz="2000" b="0" strike="noStrike" spc="-1">
              <a:latin typeface="Arial"/>
            </a:endParaRPr>
          </a:p>
        </p:txBody>
      </p:sp>
      <p:sp>
        <p:nvSpPr>
          <p:cNvPr id="57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5D433D6-B150-40A2-913D-B0EC599F39CE}" type="slidenum">
              <a:rPr lang="en-GB" sz="1200" b="0" strike="noStrike" spc="-1">
                <a:latin typeface="Times New Roman"/>
              </a:rPr>
              <a:t>21</a:t>
            </a:fld>
            <a:endParaRPr lang="en-GB" sz="1200" b="0" strike="noStrike" spc="-1">
              <a:latin typeface="Times New Roman"/>
            </a:endParaRPr>
          </a:p>
        </p:txBody>
      </p:sp>
    </p:spTree>
    <p:extLst>
      <p:ext uri="{BB962C8B-B14F-4D97-AF65-F5344CB8AC3E}">
        <p14:creationId xmlns:p14="http://schemas.microsoft.com/office/powerpoint/2010/main" val="1373966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PlaceHolder 1"/>
          <p:cNvSpPr>
            <a:spLocks noGrp="1" noRot="1" noChangeAspect="1"/>
          </p:cNvSpPr>
          <p:nvPr>
            <p:ph type="sldImg"/>
          </p:nvPr>
        </p:nvSpPr>
        <p:spPr>
          <a:xfrm>
            <a:off x="1371600" y="1143000"/>
            <a:ext cx="4114800" cy="3086100"/>
          </a:xfrm>
          <a:prstGeom prst="rect">
            <a:avLst/>
          </a:prstGeom>
        </p:spPr>
      </p:sp>
      <p:sp>
        <p:nvSpPr>
          <p:cNvPr id="572"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possession or control</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The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sz="2000" b="0" strike="noStrike" spc="-1">
              <a:latin typeface="Arial"/>
            </a:endParaRPr>
          </a:p>
          <a:p>
            <a:pPr>
              <a:lnSpc>
                <a:spcPct val="100000"/>
              </a:lnSpc>
              <a:spcBef>
                <a:spcPts val="360"/>
              </a:spcBef>
            </a:pPr>
            <a:endParaRPr lang="en-GB" sz="2000" b="0" strike="noStrike" spc="-1">
              <a:latin typeface="Arial"/>
            </a:endParaRPr>
          </a:p>
          <a:p>
            <a:pPr>
              <a:lnSpc>
                <a:spcPct val="100000"/>
              </a:lnSpc>
            </a:pPr>
            <a:endParaRPr lang="en-GB" sz="2000" b="0" strike="noStrike" spc="-1">
              <a:latin typeface="Arial"/>
            </a:endParaRPr>
          </a:p>
        </p:txBody>
      </p:sp>
      <p:sp>
        <p:nvSpPr>
          <p:cNvPr id="573"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28200086-97A5-4674-9337-2442ED7991A9}" type="slidenum">
              <a:rPr lang="en-GB" sz="1200" b="0" strike="noStrike" spc="-1">
                <a:latin typeface="Times New Roman"/>
              </a:rPr>
              <a:t>22</a:t>
            </a:fld>
            <a:endParaRPr lang="en-GB" sz="1200" b="0" strike="noStrike" spc="-1">
              <a:latin typeface="Times New Roman"/>
            </a:endParaRPr>
          </a:p>
        </p:txBody>
      </p:sp>
    </p:spTree>
    <p:extLst>
      <p:ext uri="{BB962C8B-B14F-4D97-AF65-F5344CB8AC3E}">
        <p14:creationId xmlns:p14="http://schemas.microsoft.com/office/powerpoint/2010/main" val="2717725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PlaceHolder 1"/>
          <p:cNvSpPr>
            <a:spLocks noGrp="1" noRot="1" noChangeAspect="1"/>
          </p:cNvSpPr>
          <p:nvPr>
            <p:ph type="sldImg"/>
          </p:nvPr>
        </p:nvSpPr>
        <p:spPr>
          <a:xfrm>
            <a:off x="1371600" y="1143000"/>
            <a:ext cx="4114800" cy="3086100"/>
          </a:xfrm>
          <a:prstGeom prst="rect">
            <a:avLst/>
          </a:prstGeom>
        </p:spPr>
      </p:sp>
      <p:sp>
        <p:nvSpPr>
          <p:cNvPr id="575"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period of time as long as necessary up to a maximum of ninety days…. to seek its disclosure… subsequently renewed</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gn="just">
              <a:lnSpc>
                <a:spcPct val="100000"/>
              </a:lnSpc>
            </a:pPr>
            <a:r>
              <a:rPr lang="en-GB" sz="2000" b="0" strike="noStrike" spc="-1">
                <a:solidFill>
                  <a:srgbClr val="FF0000"/>
                </a:solidFill>
                <a:latin typeface="+mj-lt"/>
              </a:rPr>
              <a:t>It is important to recognize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en-GB" sz="2000" b="0" strike="noStrike" spc="-1">
              <a:latin typeface="Arial"/>
            </a:endParaRPr>
          </a:p>
          <a:p>
            <a:pPr>
              <a:lnSpc>
                <a:spcPct val="100000"/>
              </a:lnSpc>
            </a:pPr>
            <a:endParaRPr lang="en-GB" sz="2000" b="0" strike="noStrike" spc="-1">
              <a:latin typeface="Arial"/>
            </a:endParaRPr>
          </a:p>
        </p:txBody>
      </p:sp>
      <p:sp>
        <p:nvSpPr>
          <p:cNvPr id="576"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E46AD16D-7C71-4803-8C77-2364ECAF69CC}" type="slidenum">
              <a:rPr lang="en-GB" sz="1200" b="0" strike="noStrike" spc="-1">
                <a:latin typeface="Times New Roman"/>
              </a:rPr>
              <a:t>23</a:t>
            </a:fld>
            <a:endParaRPr lang="en-GB" sz="1200" b="0" strike="noStrike" spc="-1">
              <a:latin typeface="Times New Roman"/>
            </a:endParaRPr>
          </a:p>
        </p:txBody>
      </p:sp>
    </p:spTree>
    <p:extLst>
      <p:ext uri="{BB962C8B-B14F-4D97-AF65-F5344CB8AC3E}">
        <p14:creationId xmlns:p14="http://schemas.microsoft.com/office/powerpoint/2010/main" val="2635757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PlaceHolder 1"/>
          <p:cNvSpPr>
            <a:spLocks noGrp="1" noRot="1" noChangeAspect="1"/>
          </p:cNvSpPr>
          <p:nvPr>
            <p:ph type="sldImg"/>
          </p:nvPr>
        </p:nvSpPr>
        <p:spPr>
          <a:xfrm>
            <a:off x="1371600" y="1143000"/>
            <a:ext cx="4114800" cy="3086100"/>
          </a:xfrm>
          <a:prstGeom prst="rect">
            <a:avLst/>
          </a:prstGeom>
        </p:spPr>
      </p:sp>
      <p:sp>
        <p:nvSpPr>
          <p:cNvPr id="578"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16 of the Budapest Convention with one element (“</a:t>
            </a:r>
            <a:r>
              <a:rPr lang="en-GB" sz="1200" b="0" strike="noStrike" spc="-1">
                <a:solidFill>
                  <a:srgbClr val="FF0000"/>
                </a:solidFill>
                <a:latin typeface="+mj-lt"/>
              </a:rPr>
              <a:t>keep confidential the undertaking</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It is vital that the undertaking of preservation measures is kept confidential by the subject of the production order, or else the measure may be frustrated. </a:t>
            </a:r>
            <a:endParaRPr lang="en-GB" sz="2000" b="0" strike="noStrike" spc="-1">
              <a:latin typeface="Arial"/>
            </a:endParaRPr>
          </a:p>
        </p:txBody>
      </p:sp>
      <p:sp>
        <p:nvSpPr>
          <p:cNvPr id="579"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609F9A97-2E5D-4F6B-AA7A-05D5C186135C}" type="slidenum">
              <a:rPr lang="en-GB" sz="1200" b="0" strike="noStrike" spc="-1">
                <a:latin typeface="Times New Roman"/>
              </a:rPr>
              <a:t>24</a:t>
            </a:fld>
            <a:endParaRPr lang="en-GB" sz="1200" b="0" strike="noStrike" spc="-1">
              <a:latin typeface="Times New Roman"/>
            </a:endParaRPr>
          </a:p>
        </p:txBody>
      </p:sp>
    </p:spTree>
    <p:extLst>
      <p:ext uri="{BB962C8B-B14F-4D97-AF65-F5344CB8AC3E}">
        <p14:creationId xmlns:p14="http://schemas.microsoft.com/office/powerpoint/2010/main" val="858925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PlaceHolder 1"/>
          <p:cNvSpPr>
            <a:spLocks noGrp="1" noRot="1" noChangeAspect="1"/>
          </p:cNvSpPr>
          <p:nvPr>
            <p:ph type="sldImg"/>
          </p:nvPr>
        </p:nvSpPr>
        <p:spPr>
          <a:xfrm>
            <a:off x="1371600" y="1143000"/>
            <a:ext cx="4114800" cy="3086100"/>
          </a:xfrm>
          <a:prstGeom prst="rect">
            <a:avLst/>
          </a:prstGeom>
        </p:spPr>
      </p:sp>
      <p:sp>
        <p:nvSpPr>
          <p:cNvPr id="581"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This slide shows the map of a communication from which starts at Guadalajara in Mexcio and makes it way to Moscow, Russia. The image shows how a communication transfer through several countries and different service providers. An important part of an investigation involving electronic evidence is to identify all the service providers involved in the transmission of a communication without any delay. This is because many service providers do not retain data, so an investigation can be frustrated if such service provider are not identified so that the relevant data can be preserved.</a:t>
            </a:r>
          </a:p>
        </p:txBody>
      </p:sp>
      <p:sp>
        <p:nvSpPr>
          <p:cNvPr id="582"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AD418F7A-D64E-488D-8F42-2309BB5FF89A}" type="slidenum">
              <a:rPr lang="en-GB" sz="1200" b="0" strike="noStrike" spc="-1">
                <a:latin typeface="Times New Roman"/>
              </a:rPr>
              <a:t>25</a:t>
            </a:fld>
            <a:endParaRPr lang="en-GB" sz="1200" b="0" strike="noStrike" spc="-1">
              <a:latin typeface="Times New Roman"/>
            </a:endParaRPr>
          </a:p>
        </p:txBody>
      </p:sp>
    </p:spTree>
    <p:extLst>
      <p:ext uri="{BB962C8B-B14F-4D97-AF65-F5344CB8AC3E}">
        <p14:creationId xmlns:p14="http://schemas.microsoft.com/office/powerpoint/2010/main" val="9112581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PlaceHolder 1"/>
          <p:cNvSpPr>
            <a:spLocks noGrp="1" noRot="1" noChangeAspect="1"/>
          </p:cNvSpPr>
          <p:nvPr>
            <p:ph type="sldImg"/>
          </p:nvPr>
        </p:nvSpPr>
        <p:spPr>
          <a:xfrm>
            <a:off x="1371600" y="1143000"/>
            <a:ext cx="4114800" cy="3086100"/>
          </a:xfrm>
          <a:prstGeom prst="rect">
            <a:avLst/>
          </a:prstGeom>
        </p:spPr>
      </p:sp>
      <p:sp>
        <p:nvSpPr>
          <p:cNvPr id="584"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17 of the Budapest Convention with one element (“</a:t>
            </a:r>
            <a:r>
              <a:rPr lang="en-GB" sz="1200" b="0" strike="noStrike" spc="-1">
                <a:solidFill>
                  <a:srgbClr val="FF0000"/>
                </a:solidFill>
                <a:latin typeface="+mj-lt"/>
              </a:rPr>
              <a:t>regardless of whether one or more service providers were involved in the transmission of that communication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j-lt"/>
              </a:rPr>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GB" sz="2000" b="0" strike="noStrike" spc="-1">
              <a:latin typeface="Arial"/>
            </a:endParaRPr>
          </a:p>
        </p:txBody>
      </p:sp>
      <p:sp>
        <p:nvSpPr>
          <p:cNvPr id="585"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FFFDF34F-7506-4DDD-BD18-D95D7ECCDB96}" type="slidenum">
              <a:rPr lang="en-GB" sz="1200" b="0" strike="noStrike" spc="-1">
                <a:latin typeface="Times New Roman"/>
              </a:rPr>
              <a:t>26</a:t>
            </a:fld>
            <a:endParaRPr lang="en-GB" sz="1200" b="0" strike="noStrike" spc="-1">
              <a:latin typeface="Times New Roman"/>
            </a:endParaRPr>
          </a:p>
        </p:txBody>
      </p:sp>
    </p:spTree>
    <p:extLst>
      <p:ext uri="{BB962C8B-B14F-4D97-AF65-F5344CB8AC3E}">
        <p14:creationId xmlns:p14="http://schemas.microsoft.com/office/powerpoint/2010/main" val="22677376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PlaceHolder 1"/>
          <p:cNvSpPr>
            <a:spLocks noGrp="1" noRot="1" noChangeAspect="1"/>
          </p:cNvSpPr>
          <p:nvPr>
            <p:ph type="sldImg"/>
          </p:nvPr>
        </p:nvSpPr>
        <p:spPr>
          <a:xfrm>
            <a:off x="1371600" y="1143000"/>
            <a:ext cx="4114800" cy="3086100"/>
          </a:xfrm>
          <a:prstGeom prst="rect">
            <a:avLst/>
          </a:prstGeom>
        </p:spPr>
      </p:sp>
      <p:sp>
        <p:nvSpPr>
          <p:cNvPr id="587"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17 of the Budapest Convention with one element (“</a:t>
            </a:r>
            <a:r>
              <a:rPr lang="en-GB" sz="1200" b="0" strike="noStrike" spc="-1">
                <a:solidFill>
                  <a:srgbClr val="FF0000"/>
                </a:solidFill>
                <a:latin typeface="+mj-lt"/>
              </a:rPr>
              <a:t>regardless of whether one or more service providers were involved in the transmission of that communication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It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GB" sz="2000" b="0" strike="noStrike" spc="-1">
              <a:latin typeface="Arial"/>
            </a:endParaRPr>
          </a:p>
          <a:p>
            <a:pPr>
              <a:lnSpc>
                <a:spcPct val="100000"/>
              </a:lnSpc>
            </a:pPr>
            <a:endParaRPr lang="en-GB" sz="2000" b="0" strike="noStrike" spc="-1">
              <a:latin typeface="Arial"/>
            </a:endParaRPr>
          </a:p>
        </p:txBody>
      </p:sp>
      <p:sp>
        <p:nvSpPr>
          <p:cNvPr id="58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55DF261B-55A8-497F-86F5-D7B2E5A471D5}" type="slidenum">
              <a:rPr lang="en-GB" sz="1200" b="0" strike="noStrike" spc="-1">
                <a:latin typeface="Times New Roman"/>
              </a:rPr>
              <a:t>27</a:t>
            </a:fld>
            <a:endParaRPr lang="en-GB" sz="1200" b="0" strike="noStrike" spc="-1">
              <a:latin typeface="Times New Roman"/>
            </a:endParaRPr>
          </a:p>
        </p:txBody>
      </p:sp>
    </p:spTree>
    <p:extLst>
      <p:ext uri="{BB962C8B-B14F-4D97-AF65-F5344CB8AC3E}">
        <p14:creationId xmlns:p14="http://schemas.microsoft.com/office/powerpoint/2010/main" val="28724827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PlaceHolder 1"/>
          <p:cNvSpPr>
            <a:spLocks noGrp="1" noRot="1" noChangeAspect="1"/>
          </p:cNvSpPr>
          <p:nvPr>
            <p:ph type="sldImg"/>
          </p:nvPr>
        </p:nvSpPr>
        <p:spPr>
          <a:xfrm>
            <a:off x="1371600" y="1143000"/>
            <a:ext cx="4114800" cy="3086100"/>
          </a:xfrm>
          <a:prstGeom prst="rect">
            <a:avLst/>
          </a:prstGeom>
        </p:spPr>
      </p:sp>
      <p:sp>
        <p:nvSpPr>
          <p:cNvPr id="590" name="PlaceHolder 2"/>
          <p:cNvSpPr>
            <a:spLocks noGrp="1"/>
          </p:cNvSpPr>
          <p:nvPr>
            <p:ph type="body"/>
          </p:nvPr>
        </p:nvSpPr>
        <p:spPr>
          <a:xfrm>
            <a:off x="685800" y="4400640"/>
            <a:ext cx="5486040" cy="3600000"/>
          </a:xfrm>
          <a:prstGeom prst="rect">
            <a:avLst/>
          </a:prstGeom>
        </p:spPr>
        <p:txBody>
          <a:bodyPr>
            <a:noAutofit/>
          </a:bodyPr>
          <a:lstStyle/>
          <a:p>
            <a:pPr>
              <a:lnSpc>
                <a:spcPct val="100000"/>
              </a:lnSpc>
              <a:spcBef>
                <a:spcPts val="360"/>
              </a:spcBef>
            </a:pPr>
            <a:r>
              <a:rPr lang="en-GB" sz="2000" b="0" strike="noStrike" spc="-1">
                <a:latin typeface="Arial"/>
              </a:rPr>
              <a:t>These final set of slides will explore the procedural power of production order as laid out in Article 18 of the Budapest Convention. </a:t>
            </a:r>
          </a:p>
          <a:p>
            <a:pPr>
              <a:lnSpc>
                <a:spcPct val="100000"/>
              </a:lnSpc>
            </a:pPr>
            <a:endParaRPr lang="en-GB" sz="2000" b="0" strike="noStrike" spc="-1">
              <a:latin typeface="Arial"/>
            </a:endParaRPr>
          </a:p>
          <a:p>
            <a:pPr>
              <a:lnSpc>
                <a:spcPct val="100000"/>
              </a:lnSpc>
            </a:pPr>
            <a:endParaRPr lang="en-GB" sz="2000" b="0" strike="noStrike" spc="-1">
              <a:latin typeface="Arial"/>
            </a:endParaRPr>
          </a:p>
        </p:txBody>
      </p:sp>
      <p:sp>
        <p:nvSpPr>
          <p:cNvPr id="59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0AE9485F-012A-490C-84FD-98F105C304AF}" type="slidenum">
              <a:rPr lang="en-GB" sz="1200" b="0" strike="noStrike" spc="-1">
                <a:solidFill>
                  <a:srgbClr val="000000"/>
                </a:solidFill>
                <a:latin typeface="+mn-lt"/>
                <a:ea typeface="+mn-ea"/>
              </a:rPr>
              <a:t>28</a:t>
            </a:fld>
            <a:endParaRPr lang="en-GB" sz="1200" b="0" strike="noStrike" spc="-1">
              <a:latin typeface="Times New Roman"/>
            </a:endParaRPr>
          </a:p>
        </p:txBody>
      </p:sp>
    </p:spTree>
    <p:extLst>
      <p:ext uri="{BB962C8B-B14F-4D97-AF65-F5344CB8AC3E}">
        <p14:creationId xmlns:p14="http://schemas.microsoft.com/office/powerpoint/2010/main" val="3631686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PlaceHolder 1"/>
          <p:cNvSpPr>
            <a:spLocks noGrp="1" noRot="1" noChangeAspect="1"/>
          </p:cNvSpPr>
          <p:nvPr>
            <p:ph type="sldImg"/>
          </p:nvPr>
        </p:nvSpPr>
        <p:spPr>
          <a:xfrm>
            <a:off x="1371600" y="1143000"/>
            <a:ext cx="4114800" cy="3086100"/>
          </a:xfrm>
          <a:prstGeom prst="rect">
            <a:avLst/>
          </a:prstGeom>
        </p:spPr>
      </p:sp>
      <p:sp>
        <p:nvSpPr>
          <p:cNvPr id="59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marL="216000" indent="-216000">
              <a:lnSpc>
                <a:spcPct val="100000"/>
              </a:lnSpc>
            </a:pPr>
            <a:r>
              <a:rPr lang="en-GB" sz="2000" b="0" strike="noStrike" spc="-1">
                <a:latin typeface="Arial"/>
              </a:rPr>
              <a:t> </a:t>
            </a:r>
          </a:p>
          <a:p>
            <a:pPr>
              <a:lnSpc>
                <a:spcPct val="100000"/>
              </a:lnSpc>
            </a:pPr>
            <a:r>
              <a:rPr lang="en-GB" sz="2000" b="0" strike="noStrike" spc="-1">
                <a:latin typeface="Arial"/>
              </a:rPr>
              <a:t>According to the Convention, the production order must specify the nature and extent of the required data: it is very clear that the data required by the investigation must be previously determined, and that </a:t>
            </a:r>
            <a:r>
              <a:rPr lang="en-GB" sz="2000" b="0" i="1" strike="noStrike" spc="-1">
                <a:latin typeface="Arial"/>
              </a:rPr>
              <a:t>fishing expeditions</a:t>
            </a:r>
            <a:r>
              <a:rPr lang="en-GB" sz="2000" b="0" strike="noStrike" spc="-1">
                <a:latin typeface="Arial"/>
              </a:rPr>
              <a:t> are therefore prohibited. The purpose of this legal limit is to impose an important safeguard for the protection of human rights and liberties in the exercise of these investigative powers by law enforcement agents; it ensures that the search and seisure of information is restricted to information directly related to a case under investigation. This limitation is even more important than similar limitations that frame search and seizure in the real world, where these operations have most of the time a limited practical scope. 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a:lnSpc>
                <a:spcPct val="100000"/>
              </a:lnSpc>
            </a:pPr>
            <a:endParaRPr lang="en-GB" sz="2000" b="0" strike="noStrike" spc="-1">
              <a:latin typeface="Arial"/>
            </a:endParaRPr>
          </a:p>
          <a:p>
            <a:pPr>
              <a:lnSpc>
                <a:spcPct val="100000"/>
              </a:lnSpc>
            </a:pPr>
            <a:r>
              <a:rPr lang="en-GB" sz="2000" b="0" strike="noStrike" spc="-1">
                <a:latin typeface="Arial"/>
              </a:rPr>
              <a:t>As it was already mentioned, Article 16 can create the obligation, to a service provider, to preserve computer data. The disclosure of traffic data to law enforcement agencies is organised by Article 17, just allows disclosure of traffic data. The possibility to disclose to LEA any other type of information stored in a digital medium is organised by Article 18, pursuant or not a preservation order issued on the basis of Article 16. </a:t>
            </a:r>
          </a:p>
        </p:txBody>
      </p:sp>
      <p:sp>
        <p:nvSpPr>
          <p:cNvPr id="59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8C2155C5-9348-4A53-AF6C-4A441F314FF1}" type="slidenum">
              <a:rPr lang="en-GB" sz="1200" b="0" strike="noStrike" spc="-1">
                <a:latin typeface="Times New Roman"/>
              </a:rPr>
              <a:t>29</a:t>
            </a:fld>
            <a:endParaRPr lang="en-GB" sz="1200" b="0" strike="noStrike" spc="-1">
              <a:latin typeface="Times New Roman"/>
            </a:endParaRPr>
          </a:p>
        </p:txBody>
      </p:sp>
    </p:spTree>
    <p:extLst>
      <p:ext uri="{BB962C8B-B14F-4D97-AF65-F5344CB8AC3E}">
        <p14:creationId xmlns:p14="http://schemas.microsoft.com/office/powerpoint/2010/main" val="2069097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PlaceHolder 1"/>
          <p:cNvSpPr>
            <a:spLocks noGrp="1" noRot="1" noChangeAspect="1"/>
          </p:cNvSpPr>
          <p:nvPr>
            <p:ph type="sldImg"/>
          </p:nvPr>
        </p:nvSpPr>
        <p:spPr>
          <a:xfrm>
            <a:off x="1371600" y="1143000"/>
            <a:ext cx="4114800" cy="3086100"/>
          </a:xfrm>
          <a:prstGeom prst="rect">
            <a:avLst/>
          </a:prstGeom>
        </p:spPr>
      </p:sp>
      <p:sp>
        <p:nvSpPr>
          <p:cNvPr id="516" name="PlaceHolder 2"/>
          <p:cNvSpPr>
            <a:spLocks noGrp="1"/>
          </p:cNvSpPr>
          <p:nvPr>
            <p:ph type="body"/>
          </p:nvPr>
        </p:nvSpPr>
        <p:spPr>
          <a:xfrm>
            <a:off x="685800" y="4400640"/>
            <a:ext cx="5486040" cy="3600000"/>
          </a:xfrm>
          <a:prstGeom prst="rect">
            <a:avLst/>
          </a:prstGeom>
        </p:spPr>
        <p:txBody>
          <a:bodyPr>
            <a:noAutofit/>
          </a:bodyPr>
          <a:lstStyle/>
          <a:p>
            <a:pPr>
              <a:lnSpc>
                <a:spcPct val="100000"/>
              </a:lnSpc>
            </a:pPr>
            <a:r>
              <a:rPr lang="en-GB" sz="1200" b="0" strike="noStrike" spc="-1">
                <a:latin typeface="Arial"/>
              </a:rPr>
              <a:t>The aim of the session is to provide the participants with a comprehensive understanding of Article 14 – 18 of the Budapest Convention. </a:t>
            </a:r>
          </a:p>
          <a:p>
            <a:pPr>
              <a:lnSpc>
                <a:spcPct val="100000"/>
              </a:lnSpc>
            </a:pPr>
            <a:endParaRPr lang="en-GB" sz="1200" b="0" strike="noStrike" spc="-1">
              <a:latin typeface="Arial"/>
            </a:endParaRPr>
          </a:p>
        </p:txBody>
      </p:sp>
      <p:sp>
        <p:nvSpPr>
          <p:cNvPr id="51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020A998-42C5-4472-913B-6B4D9907B320}" type="slidenum">
              <a:rPr lang="en-GB" sz="1200" b="0" strike="noStrike" spc="-1">
                <a:solidFill>
                  <a:srgbClr val="000000"/>
                </a:solidFill>
                <a:latin typeface="+mn-lt"/>
                <a:ea typeface="+mn-ea"/>
              </a:rPr>
              <a:t>3</a:t>
            </a:fld>
            <a:endParaRPr lang="en-GB" sz="1200" b="0" strike="noStrike" spc="-1">
              <a:latin typeface="Times New Roman"/>
            </a:endParaRPr>
          </a:p>
        </p:txBody>
      </p:sp>
    </p:spTree>
    <p:extLst>
      <p:ext uri="{BB962C8B-B14F-4D97-AF65-F5344CB8AC3E}">
        <p14:creationId xmlns:p14="http://schemas.microsoft.com/office/powerpoint/2010/main" val="4295214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PlaceHolder 1"/>
          <p:cNvSpPr>
            <a:spLocks noGrp="1" noRot="1" noChangeAspect="1"/>
          </p:cNvSpPr>
          <p:nvPr>
            <p:ph type="sldImg"/>
          </p:nvPr>
        </p:nvSpPr>
        <p:spPr>
          <a:xfrm>
            <a:off x="1371600" y="1143000"/>
            <a:ext cx="4114800" cy="3086100"/>
          </a:xfrm>
          <a:prstGeom prst="rect">
            <a:avLst/>
          </a:prstGeom>
        </p:spPr>
      </p:sp>
      <p:sp>
        <p:nvSpPr>
          <p:cNvPr id="596"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The slide shows a screenshot of a news article describing how the top Belgian court ruled that the technology company Yahoo! was subject to local production order. This power was used to seek the production of basic subscriber information from Skype. Skype had refused to comply with the production order suggesting that the request should be made through mutual legal assistance channels. The trainer can use this as an example of how subscriber information can be sought under Article 18.1.b of the Budapest Convention under this Belgian precedent.  </a:t>
            </a:r>
          </a:p>
        </p:txBody>
      </p:sp>
      <p:sp>
        <p:nvSpPr>
          <p:cNvPr id="59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0537CFA7-6981-4E7A-A392-A1FE1A3489A9}" type="slidenum">
              <a:rPr lang="en-GB" sz="1200" b="0" strike="noStrike" spc="-1">
                <a:latin typeface="Times New Roman"/>
              </a:rPr>
              <a:t>30</a:t>
            </a:fld>
            <a:endParaRPr lang="en-GB" sz="1200" b="0" strike="noStrike" spc="-1">
              <a:latin typeface="Times New Roman"/>
            </a:endParaRPr>
          </a:p>
        </p:txBody>
      </p:sp>
    </p:spTree>
    <p:extLst>
      <p:ext uri="{BB962C8B-B14F-4D97-AF65-F5344CB8AC3E}">
        <p14:creationId xmlns:p14="http://schemas.microsoft.com/office/powerpoint/2010/main" val="1234450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PlaceHolder 1"/>
          <p:cNvSpPr>
            <a:spLocks noGrp="1" noRot="1" noChangeAspect="1"/>
          </p:cNvSpPr>
          <p:nvPr>
            <p:ph type="sldImg"/>
          </p:nvPr>
        </p:nvSpPr>
        <p:spPr>
          <a:xfrm>
            <a:off x="1371600" y="1143000"/>
            <a:ext cx="4114800" cy="3086100"/>
          </a:xfrm>
          <a:prstGeom prst="rect">
            <a:avLst/>
          </a:prstGeom>
        </p:spPr>
      </p:sp>
      <p:sp>
        <p:nvSpPr>
          <p:cNvPr id="599"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person in its territory</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Article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GB" sz="2000" b="0" strike="noStrike" spc="-1">
              <a:latin typeface="Arial"/>
            </a:endParaRPr>
          </a:p>
        </p:txBody>
      </p:sp>
      <p:sp>
        <p:nvSpPr>
          <p:cNvPr id="60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D5416367-7B43-4350-80AE-E8BA473F77B3}" type="slidenum">
              <a:rPr lang="en-GB" sz="1200" b="0" strike="noStrike" spc="-1">
                <a:latin typeface="Times New Roman"/>
              </a:rPr>
              <a:t>31</a:t>
            </a:fld>
            <a:endParaRPr lang="en-GB" sz="1200" b="0" strike="noStrike" spc="-1">
              <a:latin typeface="Times New Roman"/>
            </a:endParaRPr>
          </a:p>
        </p:txBody>
      </p:sp>
    </p:spTree>
    <p:extLst>
      <p:ext uri="{BB962C8B-B14F-4D97-AF65-F5344CB8AC3E}">
        <p14:creationId xmlns:p14="http://schemas.microsoft.com/office/powerpoint/2010/main" val="22156293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PlaceHolder 1"/>
          <p:cNvSpPr>
            <a:spLocks noGrp="1" noRot="1" noChangeAspect="1"/>
          </p:cNvSpPr>
          <p:nvPr>
            <p:ph type="sldImg"/>
          </p:nvPr>
        </p:nvSpPr>
        <p:spPr>
          <a:xfrm>
            <a:off x="1371600" y="1143000"/>
            <a:ext cx="4114800" cy="3086100"/>
          </a:xfrm>
          <a:prstGeom prst="rect">
            <a:avLst/>
          </a:prstGeom>
        </p:spPr>
      </p:sp>
      <p:sp>
        <p:nvSpPr>
          <p:cNvPr id="602"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specified computer data</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GB" sz="2000" b="0" strike="noStrike" spc="-1">
              <a:latin typeface="Arial"/>
            </a:endParaRPr>
          </a:p>
          <a:p>
            <a:pPr>
              <a:lnSpc>
                <a:spcPct val="100000"/>
              </a:lnSpc>
            </a:pPr>
            <a:endParaRPr lang="en-GB" sz="2000" b="0" strike="noStrike" spc="-1">
              <a:latin typeface="Arial"/>
            </a:endParaRPr>
          </a:p>
        </p:txBody>
      </p:sp>
      <p:sp>
        <p:nvSpPr>
          <p:cNvPr id="603"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44D1D19-BC50-481C-9701-57B7D28BEDFD}" type="slidenum">
              <a:rPr lang="en-GB" sz="1200" b="0" strike="noStrike" spc="-1">
                <a:latin typeface="Times New Roman"/>
              </a:rPr>
              <a:t>32</a:t>
            </a:fld>
            <a:endParaRPr lang="en-GB" sz="1200" b="0" strike="noStrike" spc="-1">
              <a:latin typeface="Times New Roman"/>
            </a:endParaRPr>
          </a:p>
        </p:txBody>
      </p:sp>
    </p:spTree>
    <p:extLst>
      <p:ext uri="{BB962C8B-B14F-4D97-AF65-F5344CB8AC3E}">
        <p14:creationId xmlns:p14="http://schemas.microsoft.com/office/powerpoint/2010/main" val="40205376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PlaceHolder 1"/>
          <p:cNvSpPr>
            <a:spLocks noGrp="1" noRot="1" noChangeAspect="1"/>
          </p:cNvSpPr>
          <p:nvPr>
            <p:ph type="sldImg"/>
          </p:nvPr>
        </p:nvSpPr>
        <p:spPr>
          <a:xfrm>
            <a:off x="1371600" y="1143000"/>
            <a:ext cx="4114800" cy="3086100"/>
          </a:xfrm>
          <a:prstGeom prst="rect">
            <a:avLst/>
          </a:prstGeom>
        </p:spPr>
      </p:sp>
      <p:sp>
        <p:nvSpPr>
          <p:cNvPr id="605"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possession or control</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The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sz="2000" b="0" strike="noStrike" spc="-1">
              <a:latin typeface="Arial"/>
            </a:endParaRPr>
          </a:p>
          <a:p>
            <a:pPr>
              <a:lnSpc>
                <a:spcPct val="100000"/>
              </a:lnSpc>
            </a:pPr>
            <a:endParaRPr lang="en-GB" sz="2000" b="0" strike="noStrike" spc="-1">
              <a:latin typeface="Arial"/>
            </a:endParaRPr>
          </a:p>
        </p:txBody>
      </p:sp>
      <p:sp>
        <p:nvSpPr>
          <p:cNvPr id="606"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E81EFA96-2D39-4CE4-9ED9-F37CCDE0A3A0}" type="slidenum">
              <a:rPr lang="en-GB" sz="1200" b="0" strike="noStrike" spc="-1">
                <a:latin typeface="Times New Roman"/>
              </a:rPr>
              <a:t>33</a:t>
            </a:fld>
            <a:endParaRPr lang="en-GB" sz="1200" b="0" strike="noStrike" spc="-1">
              <a:latin typeface="Times New Roman"/>
            </a:endParaRPr>
          </a:p>
        </p:txBody>
      </p:sp>
    </p:spTree>
    <p:extLst>
      <p:ext uri="{BB962C8B-B14F-4D97-AF65-F5344CB8AC3E}">
        <p14:creationId xmlns:p14="http://schemas.microsoft.com/office/powerpoint/2010/main" val="17728447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PlaceHolder 1"/>
          <p:cNvSpPr>
            <a:spLocks noGrp="1" noRot="1" noChangeAspect="1"/>
          </p:cNvSpPr>
          <p:nvPr>
            <p:ph type="sldImg"/>
          </p:nvPr>
        </p:nvSpPr>
        <p:spPr>
          <a:xfrm>
            <a:off x="1371600" y="1143000"/>
            <a:ext cx="4114800" cy="3086100"/>
          </a:xfrm>
          <a:prstGeom prst="rect">
            <a:avLst/>
          </a:prstGeom>
        </p:spPr>
      </p:sp>
      <p:sp>
        <p:nvSpPr>
          <p:cNvPr id="608"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stored in a computer system or a computer data storage medium</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Production orders can only be made with respect to existing data that is either in a computer system or a computer-data storage medium. It cannot be used to order a person to retain data; or to produce data that will come into existence at a future date.</a:t>
            </a:r>
            <a:endParaRPr lang="en-GB" sz="2000" b="0" strike="noStrike" spc="-1">
              <a:latin typeface="Arial"/>
            </a:endParaRPr>
          </a:p>
        </p:txBody>
      </p:sp>
      <p:sp>
        <p:nvSpPr>
          <p:cNvPr id="609"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84AC810-753A-493C-99EF-7F7CFB1DBE5B}" type="slidenum">
              <a:rPr lang="en-GB" sz="1200" b="0" strike="noStrike" spc="-1">
                <a:latin typeface="Times New Roman"/>
              </a:rPr>
              <a:t>34</a:t>
            </a:fld>
            <a:endParaRPr lang="en-GB" sz="1200" b="0" strike="noStrike" spc="-1">
              <a:latin typeface="Times New Roman"/>
            </a:endParaRPr>
          </a:p>
        </p:txBody>
      </p:sp>
    </p:spTree>
    <p:extLst>
      <p:ext uri="{BB962C8B-B14F-4D97-AF65-F5344CB8AC3E}">
        <p14:creationId xmlns:p14="http://schemas.microsoft.com/office/powerpoint/2010/main" val="13735059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PlaceHolder 1"/>
          <p:cNvSpPr>
            <a:spLocks noGrp="1" noRot="1" noChangeAspect="1"/>
          </p:cNvSpPr>
          <p:nvPr>
            <p:ph type="sldImg"/>
          </p:nvPr>
        </p:nvSpPr>
        <p:spPr>
          <a:xfrm>
            <a:off x="1371600" y="1143000"/>
            <a:ext cx="4114800" cy="3086100"/>
          </a:xfrm>
          <a:prstGeom prst="rect">
            <a:avLst/>
          </a:prstGeom>
        </p:spPr>
      </p:sp>
      <p:sp>
        <p:nvSpPr>
          <p:cNvPr id="611"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offering its services in the territory</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Article 18,1,b has a more limited scope as compared to Article 18,1,a, in the sense that it applies only to service providers; and thus does not apply to any natural or legal persons that do not fall under the definition of service providers.</a:t>
            </a:r>
            <a:endParaRPr lang="en-GB" sz="2000" b="0" strike="noStrike" spc="-1">
              <a:latin typeface="Arial"/>
            </a:endParaRPr>
          </a:p>
          <a:p>
            <a:pPr>
              <a:lnSpc>
                <a:spcPct val="100000"/>
              </a:lnSpc>
              <a:spcBef>
                <a:spcPts val="360"/>
              </a:spcBef>
            </a:pPr>
            <a:endParaRPr lang="en-GB" sz="2000" b="0" strike="noStrike" spc="-1">
              <a:latin typeface="Arial"/>
            </a:endParaRPr>
          </a:p>
          <a:p>
            <a:pPr>
              <a:lnSpc>
                <a:spcPct val="100000"/>
              </a:lnSpc>
              <a:spcBef>
                <a:spcPts val="360"/>
              </a:spcBef>
            </a:pPr>
            <a:r>
              <a:rPr lang="en-GB" sz="1200" b="0" strike="noStrike" spc="-1">
                <a:solidFill>
                  <a:srgbClr val="000000"/>
                </a:solidFill>
                <a:latin typeface="+mn-lt"/>
                <a:ea typeface="+mn-ea"/>
              </a:rPr>
              <a:t>However, it is not limited in terms of physical location of the service provider, and applies so long as the service provider is offering services in the territory of the Party.</a:t>
            </a:r>
            <a:endParaRPr lang="en-GB" sz="1200" b="0" strike="noStrike" spc="-1">
              <a:latin typeface="Arial"/>
            </a:endParaRPr>
          </a:p>
          <a:p>
            <a:pPr>
              <a:lnSpc>
                <a:spcPct val="100000"/>
              </a:lnSpc>
            </a:pPr>
            <a:endParaRPr lang="en-GB" sz="1200" b="0" strike="noStrike" spc="-1">
              <a:latin typeface="Arial"/>
            </a:endParaRPr>
          </a:p>
          <a:p>
            <a:pPr>
              <a:lnSpc>
                <a:spcPct val="100000"/>
              </a:lnSpc>
            </a:pPr>
            <a:r>
              <a:rPr lang="en-GB" sz="2000" b="0" strike="noStrike" spc="-1">
                <a:solidFill>
                  <a:srgbClr val="000000"/>
                </a:solidFill>
                <a:latin typeface="+mn-lt"/>
                <a:ea typeface="+mn-ea"/>
              </a:rPr>
              <a:t>The slide lists some of the determining factors to be taken into account when gauging whether a service provider is offering services in a particular territory.</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000000"/>
                </a:solidFill>
                <a:latin typeface="+mn-lt"/>
                <a:ea typeface="+mn-ea"/>
              </a:rPr>
              <a:t>The trainer can then refer to the Guidance Note on Article 18 (see next slide)</a:t>
            </a:r>
            <a:endParaRPr lang="en-GB" sz="2000" b="0" strike="noStrike" spc="-1">
              <a:latin typeface="Arial"/>
            </a:endParaRPr>
          </a:p>
        </p:txBody>
      </p:sp>
      <p:sp>
        <p:nvSpPr>
          <p:cNvPr id="612"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265A98EE-88FA-480A-8DC5-522543789495}" type="slidenum">
              <a:rPr lang="en-GB" sz="1200" b="0" strike="noStrike" spc="-1">
                <a:latin typeface="Times New Roman"/>
              </a:rPr>
              <a:t>35</a:t>
            </a:fld>
            <a:endParaRPr lang="en-GB" sz="1200" b="0" strike="noStrike" spc="-1">
              <a:latin typeface="Times New Roman"/>
            </a:endParaRPr>
          </a:p>
        </p:txBody>
      </p:sp>
    </p:spTree>
    <p:extLst>
      <p:ext uri="{BB962C8B-B14F-4D97-AF65-F5344CB8AC3E}">
        <p14:creationId xmlns:p14="http://schemas.microsoft.com/office/powerpoint/2010/main" val="1671155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PlaceHolder 1"/>
          <p:cNvSpPr>
            <a:spLocks noGrp="1" noRot="1" noChangeAspect="1"/>
          </p:cNvSpPr>
          <p:nvPr>
            <p:ph type="sldImg"/>
          </p:nvPr>
        </p:nvSpPr>
        <p:spPr>
          <a:xfrm>
            <a:off x="1371600" y="1143000"/>
            <a:ext cx="4114800" cy="3086100"/>
          </a:xfrm>
          <a:prstGeom prst="rect">
            <a:avLst/>
          </a:prstGeom>
        </p:spPr>
      </p:sp>
      <p:sp>
        <p:nvSpPr>
          <p:cNvPr id="614"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This slide shows a screenshot of the Guidance Note on Article 18, which elaborates how the power under Article 18.1.b can be used to seek the production of subscriber information from service providers that do not have a legal presence in a particular country. </a:t>
            </a:r>
          </a:p>
        </p:txBody>
      </p:sp>
      <p:sp>
        <p:nvSpPr>
          <p:cNvPr id="615"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A1941651-3732-4B0D-82DB-BA99DF480E31}" type="slidenum">
              <a:rPr lang="en-GB" sz="1200" b="0" strike="noStrike" spc="-1">
                <a:latin typeface="Times New Roman"/>
              </a:rPr>
              <a:t>36</a:t>
            </a:fld>
            <a:endParaRPr lang="en-GB" sz="1200" b="0" strike="noStrike" spc="-1">
              <a:latin typeface="Times New Roman"/>
            </a:endParaRPr>
          </a:p>
        </p:txBody>
      </p:sp>
    </p:spTree>
    <p:extLst>
      <p:ext uri="{BB962C8B-B14F-4D97-AF65-F5344CB8AC3E}">
        <p14:creationId xmlns:p14="http://schemas.microsoft.com/office/powerpoint/2010/main" val="41132032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PlaceHolder 1"/>
          <p:cNvSpPr>
            <a:spLocks noGrp="1" noRot="1" noChangeAspect="1"/>
          </p:cNvSpPr>
          <p:nvPr>
            <p:ph type="sldImg"/>
          </p:nvPr>
        </p:nvSpPr>
        <p:spPr>
          <a:xfrm>
            <a:off x="1371600" y="1143000"/>
            <a:ext cx="4114800" cy="3086100"/>
          </a:xfrm>
          <a:prstGeom prst="rect">
            <a:avLst/>
          </a:prstGeom>
        </p:spPr>
      </p:sp>
      <p:sp>
        <p:nvSpPr>
          <p:cNvPr id="617"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submit subscriber information”</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This slide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GB" sz="2000" b="0" strike="noStrike" spc="-1">
              <a:latin typeface="Arial"/>
            </a:endParaRPr>
          </a:p>
          <a:p>
            <a:pPr>
              <a:lnSpc>
                <a:spcPct val="100000"/>
              </a:lnSpc>
            </a:pPr>
            <a:endParaRPr lang="en-GB" sz="2000" b="0" strike="noStrike" spc="-1">
              <a:latin typeface="Arial"/>
            </a:endParaRPr>
          </a:p>
        </p:txBody>
      </p:sp>
      <p:sp>
        <p:nvSpPr>
          <p:cNvPr id="618"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F132BA03-AAAD-4937-9A0C-0EFCFFA1290A}" type="slidenum">
              <a:rPr lang="en-GB" sz="1200" b="0" strike="noStrike" spc="-1">
                <a:latin typeface="Times New Roman"/>
              </a:rPr>
              <a:t>37</a:t>
            </a:fld>
            <a:endParaRPr lang="en-GB" sz="1200" b="0" strike="noStrike" spc="-1">
              <a:latin typeface="Times New Roman"/>
            </a:endParaRPr>
          </a:p>
        </p:txBody>
      </p:sp>
    </p:spTree>
    <p:extLst>
      <p:ext uri="{BB962C8B-B14F-4D97-AF65-F5344CB8AC3E}">
        <p14:creationId xmlns:p14="http://schemas.microsoft.com/office/powerpoint/2010/main" val="21221842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PlaceHolder 1"/>
          <p:cNvSpPr>
            <a:spLocks noGrp="1" noRot="1" noChangeAspect="1"/>
          </p:cNvSpPr>
          <p:nvPr>
            <p:ph type="sldImg"/>
          </p:nvPr>
        </p:nvSpPr>
        <p:spPr>
          <a:xfrm>
            <a:off x="1371600" y="1143000"/>
            <a:ext cx="4114800" cy="3086100"/>
          </a:xfrm>
          <a:prstGeom prst="rect">
            <a:avLst/>
          </a:prstGeom>
        </p:spPr>
      </p:sp>
      <p:sp>
        <p:nvSpPr>
          <p:cNvPr id="620"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relating to such services”</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This limits the scope of subscriber information that may the subject of a production order to such subscriber information that is related to the services being offered by a service provider in the territory.</a:t>
            </a:r>
            <a:endParaRPr lang="en-GB" sz="2000" b="0" strike="noStrike" spc="-1">
              <a:latin typeface="Arial"/>
            </a:endParaRPr>
          </a:p>
          <a:p>
            <a:pPr>
              <a:lnSpc>
                <a:spcPct val="100000"/>
              </a:lnSpc>
            </a:pPr>
            <a:endParaRPr lang="en-GB" sz="2000" b="0" strike="noStrike" spc="-1">
              <a:latin typeface="Arial"/>
            </a:endParaRPr>
          </a:p>
        </p:txBody>
      </p:sp>
      <p:sp>
        <p:nvSpPr>
          <p:cNvPr id="62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BBD689F2-BCA7-4F03-B87A-C43123A33F38}" type="slidenum">
              <a:rPr lang="en-GB" sz="1200" b="0" strike="noStrike" spc="-1">
                <a:latin typeface="Times New Roman"/>
              </a:rPr>
              <a:t>38</a:t>
            </a:fld>
            <a:endParaRPr lang="en-GB" sz="1200" b="0" strike="noStrike" spc="-1">
              <a:latin typeface="Times New Roman"/>
            </a:endParaRPr>
          </a:p>
        </p:txBody>
      </p:sp>
    </p:spTree>
    <p:extLst>
      <p:ext uri="{BB962C8B-B14F-4D97-AF65-F5344CB8AC3E}">
        <p14:creationId xmlns:p14="http://schemas.microsoft.com/office/powerpoint/2010/main" val="30734701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PlaceHolder 1"/>
          <p:cNvSpPr>
            <a:spLocks noGrp="1" noRot="1" noChangeAspect="1"/>
          </p:cNvSpPr>
          <p:nvPr>
            <p:ph type="sldImg"/>
          </p:nvPr>
        </p:nvSpPr>
        <p:spPr>
          <a:xfrm>
            <a:off x="1371600" y="1143000"/>
            <a:ext cx="4114800" cy="3086100"/>
          </a:xfrm>
          <a:prstGeom prst="rect">
            <a:avLst/>
          </a:prstGeom>
        </p:spPr>
      </p:sp>
      <p:sp>
        <p:nvSpPr>
          <p:cNvPr id="62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18 of the Budapest Convention with one element (“</a:t>
            </a:r>
            <a:r>
              <a:rPr lang="en-GB" sz="1200" b="0" strike="noStrike" spc="-1">
                <a:solidFill>
                  <a:srgbClr val="FF0000"/>
                </a:solidFill>
                <a:latin typeface="+mj-lt"/>
              </a:rPr>
              <a:t>service provider’s possession or control”</a:t>
            </a:r>
            <a:r>
              <a:rPr lang="en-GB" sz="2000" b="0" strike="noStrike" spc="-1">
                <a:solidFill>
                  <a:srgbClr val="FF0000"/>
                </a:solidFill>
                <a:latin typeface="+mj-lt"/>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On the right side, this slide provides an explanation of the highlighted element.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j-lt"/>
              </a:rPr>
              <a:t>The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GB" sz="2000" b="0" strike="noStrike" spc="-1">
              <a:latin typeface="Arial"/>
            </a:endParaRPr>
          </a:p>
        </p:txBody>
      </p:sp>
      <p:sp>
        <p:nvSpPr>
          <p:cNvPr id="62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64CD76BF-49EB-4082-88AE-E7DA721B6BE0}" type="slidenum">
              <a:rPr lang="en-GB" sz="1200" b="0" strike="noStrike" spc="-1">
                <a:latin typeface="Times New Roman"/>
              </a:rPr>
              <a:t>39</a:t>
            </a:fld>
            <a:endParaRPr lang="en-GB" sz="1200" b="0" strike="noStrike" spc="-1">
              <a:latin typeface="Times New Roman"/>
            </a:endParaRPr>
          </a:p>
        </p:txBody>
      </p:sp>
    </p:spTree>
    <p:extLst>
      <p:ext uri="{BB962C8B-B14F-4D97-AF65-F5344CB8AC3E}">
        <p14:creationId xmlns:p14="http://schemas.microsoft.com/office/powerpoint/2010/main" val="359978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PlaceHolder 1"/>
          <p:cNvSpPr>
            <a:spLocks noGrp="1" noRot="1" noChangeAspect="1"/>
          </p:cNvSpPr>
          <p:nvPr>
            <p:ph type="sldImg"/>
          </p:nvPr>
        </p:nvSpPr>
        <p:spPr>
          <a:xfrm>
            <a:off x="1371600" y="1143000"/>
            <a:ext cx="4114800" cy="3086100"/>
          </a:xfrm>
          <a:prstGeom prst="rect">
            <a:avLst/>
          </a:prstGeom>
        </p:spPr>
      </p:sp>
      <p:sp>
        <p:nvSpPr>
          <p:cNvPr id="519" name="PlaceHolder 2"/>
          <p:cNvSpPr>
            <a:spLocks noGrp="1"/>
          </p:cNvSpPr>
          <p:nvPr>
            <p:ph type="body"/>
          </p:nvPr>
        </p:nvSpPr>
        <p:spPr>
          <a:xfrm>
            <a:off x="685800" y="4400640"/>
            <a:ext cx="5486040" cy="3600000"/>
          </a:xfrm>
          <a:prstGeom prst="rect">
            <a:avLst/>
          </a:prstGeom>
        </p:spPr>
        <p:txBody>
          <a:bodyPr>
            <a:noAutofit/>
          </a:bodyPr>
          <a:lstStyle/>
          <a:p>
            <a:pPr>
              <a:lnSpc>
                <a:spcPct val="100000"/>
              </a:lnSpc>
              <a:spcBef>
                <a:spcPts val="360"/>
              </a:spcBef>
            </a:pPr>
            <a:r>
              <a:rPr lang="en-GB" sz="1200" b="0" strike="noStrike" spc="-1">
                <a:latin typeface="Arial"/>
              </a:rPr>
              <a:t>This slide outlines the objectives of this session. It underscores what participants should expect to learn from the slides. The participants can be informed that this slide will be revisited at the end of the session to assess whether the objectives were met. </a:t>
            </a:r>
          </a:p>
          <a:p>
            <a:pPr>
              <a:lnSpc>
                <a:spcPct val="100000"/>
              </a:lnSpc>
            </a:pPr>
            <a:endParaRPr lang="en-GB" sz="1200" b="0" strike="noStrike" spc="-1">
              <a:latin typeface="Arial"/>
            </a:endParaRPr>
          </a:p>
          <a:p>
            <a:pPr>
              <a:lnSpc>
                <a:spcPct val="100000"/>
              </a:lnSpc>
            </a:pPr>
            <a:endParaRPr lang="en-GB" sz="1200" b="0" strike="noStrike" spc="-1">
              <a:latin typeface="Arial"/>
            </a:endParaRPr>
          </a:p>
        </p:txBody>
      </p:sp>
      <p:sp>
        <p:nvSpPr>
          <p:cNvPr id="52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7EEAACD-480B-463E-BCB6-56014426473A}" type="slidenum">
              <a:rPr lang="en-GB" sz="1200" b="0" strike="noStrike" spc="-1">
                <a:solidFill>
                  <a:srgbClr val="000000"/>
                </a:solidFill>
                <a:latin typeface="+mn-lt"/>
                <a:ea typeface="+mn-ea"/>
              </a:rPr>
              <a:t>4</a:t>
            </a:fld>
            <a:endParaRPr lang="en-GB" sz="1200" b="0" strike="noStrike" spc="-1">
              <a:latin typeface="Times New Roman"/>
            </a:endParaRPr>
          </a:p>
        </p:txBody>
      </p:sp>
    </p:spTree>
    <p:extLst>
      <p:ext uri="{BB962C8B-B14F-4D97-AF65-F5344CB8AC3E}">
        <p14:creationId xmlns:p14="http://schemas.microsoft.com/office/powerpoint/2010/main" val="34480356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PlaceHolder 1"/>
          <p:cNvSpPr>
            <a:spLocks noGrp="1"/>
          </p:cNvSpPr>
          <p:nvPr>
            <p:ph type="body"/>
          </p:nvPr>
        </p:nvSpPr>
        <p:spPr>
          <a:xfrm>
            <a:off x="685800" y="4400640"/>
            <a:ext cx="5486040" cy="3600000"/>
          </a:xfrm>
          <a:prstGeom prst="rect">
            <a:avLst/>
          </a:prstGeom>
        </p:spPr>
        <p:txBody>
          <a:bodyPr>
            <a:noAutofit/>
          </a:bodyPr>
          <a:lstStyle/>
          <a:p>
            <a:pPr>
              <a:lnSpc>
                <a:spcPct val="100000"/>
              </a:lnSpc>
              <a:spcBef>
                <a:spcPts val="1080"/>
              </a:spcBef>
            </a:pPr>
            <a:r>
              <a:rPr lang="en-GB" sz="3600" b="0" strike="noStrike" spc="-1">
                <a:latin typeface="Arial"/>
              </a:rPr>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1271071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PlaceHolder 1"/>
          <p:cNvSpPr>
            <a:spLocks noGrp="1" noRot="1" noChangeAspect="1"/>
          </p:cNvSpPr>
          <p:nvPr>
            <p:ph type="sldImg"/>
          </p:nvPr>
        </p:nvSpPr>
        <p:spPr>
          <a:xfrm>
            <a:off x="1371600" y="1143000"/>
            <a:ext cx="4114800" cy="3086100"/>
          </a:xfrm>
          <a:prstGeom prst="rect">
            <a:avLst/>
          </a:prstGeom>
        </p:spPr>
      </p:sp>
      <p:sp>
        <p:nvSpPr>
          <p:cNvPr id="522" name="PlaceHolder 2"/>
          <p:cNvSpPr>
            <a:spLocks noGrp="1"/>
          </p:cNvSpPr>
          <p:nvPr>
            <p:ph type="body"/>
          </p:nvPr>
        </p:nvSpPr>
        <p:spPr>
          <a:xfrm>
            <a:off x="685800" y="4400640"/>
            <a:ext cx="5486040" cy="3600000"/>
          </a:xfrm>
          <a:prstGeom prst="rect">
            <a:avLst/>
          </a:prstGeom>
        </p:spPr>
        <p:txBody>
          <a:bodyPr>
            <a:noAutofit/>
          </a:bodyPr>
          <a:lstStyle/>
          <a:p>
            <a:pPr>
              <a:lnSpc>
                <a:spcPct val="100000"/>
              </a:lnSpc>
            </a:pPr>
            <a:r>
              <a:rPr lang="en-GB" sz="2000" b="0" strike="noStrike" spc="-1">
                <a:latin typeface="Arial"/>
              </a:rPr>
              <a:t>These first set of slides will explore the scope of the procedural provisions under Chapter II Section 2 of the Budapest Convention, as laid out in Article 14 of the Budapest Convention.</a:t>
            </a:r>
          </a:p>
          <a:p>
            <a:pPr>
              <a:lnSpc>
                <a:spcPct val="100000"/>
              </a:lnSpc>
            </a:pPr>
            <a:endParaRPr lang="en-GB" sz="2000" b="0" strike="noStrike" spc="-1">
              <a:latin typeface="Arial"/>
            </a:endParaRPr>
          </a:p>
        </p:txBody>
      </p:sp>
      <p:sp>
        <p:nvSpPr>
          <p:cNvPr id="523"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A8CF6CE5-665F-44F0-90E0-7E28695F2CBF}" type="slidenum">
              <a:rPr lang="en-GB" sz="1200" b="0" strike="noStrike" spc="-1">
                <a:solidFill>
                  <a:srgbClr val="000000"/>
                </a:solidFill>
                <a:latin typeface="+mn-lt"/>
                <a:ea typeface="+mn-ea"/>
              </a:rPr>
              <a:t>5</a:t>
            </a:fld>
            <a:endParaRPr lang="en-GB" sz="1200" b="0" strike="noStrike" spc="-1">
              <a:latin typeface="Times New Roman"/>
            </a:endParaRPr>
          </a:p>
        </p:txBody>
      </p:sp>
    </p:spTree>
    <p:extLst>
      <p:ext uri="{BB962C8B-B14F-4D97-AF65-F5344CB8AC3E}">
        <p14:creationId xmlns:p14="http://schemas.microsoft.com/office/powerpoint/2010/main" val="1580621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PlaceHolder 1"/>
          <p:cNvSpPr>
            <a:spLocks noGrp="1" noRot="1" noChangeAspect="1"/>
          </p:cNvSpPr>
          <p:nvPr>
            <p:ph type="sldImg"/>
          </p:nvPr>
        </p:nvSpPr>
        <p:spPr>
          <a:xfrm>
            <a:off x="1371600" y="1143000"/>
            <a:ext cx="4114800" cy="3086100"/>
          </a:xfrm>
          <a:prstGeom prst="rect">
            <a:avLst/>
          </a:prstGeom>
        </p:spPr>
      </p:sp>
      <p:sp>
        <p:nvSpPr>
          <p:cNvPr id="525"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14 of the Budapest Convention with one element (“</a:t>
            </a:r>
            <a:r>
              <a:rPr lang="en-GB" sz="1200" b="0" strike="noStrike" spc="-1">
                <a:solidFill>
                  <a:srgbClr val="FF0000"/>
                </a:solidFill>
                <a:latin typeface="+mn-lt"/>
                <a:ea typeface="+mn-ea"/>
              </a:rPr>
              <a:t>establish the powers and procedures….specific criminal proceedings</a:t>
            </a:r>
            <a:r>
              <a:rPr lang="en-GB" sz="2000" b="0" strike="noStrike" spc="-1">
                <a:solidFill>
                  <a:srgbClr val="FF0000"/>
                </a:solidFill>
                <a:latin typeface="+mn-lt"/>
                <a:ea typeface="+mn-ea"/>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mn-ea"/>
              </a:rPr>
              <a:t>On the right side, this slide provides an explanation of the highlighted element. </a:t>
            </a:r>
            <a:endParaRPr lang="en-GB" sz="2000" b="0" strike="noStrike" spc="-1">
              <a:latin typeface="Arial"/>
            </a:endParaRPr>
          </a:p>
          <a:p>
            <a:pPr>
              <a:lnSpc>
                <a:spcPct val="100000"/>
              </a:lnSpc>
              <a:spcBef>
                <a:spcPts val="360"/>
              </a:spcBef>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ＭＳ Ｐゴシック"/>
              </a:rPr>
              <a:t>The purpose of this element is to clarify that the procedural powers outlined in Chapter II Section 2 of the Budapest Convention may only be exercised in relation to specific criminal investigations or proceedings. The provisions of the Budapest Convention do not mandate legislative measures for other purposes, such as general intelligence gathering. </a:t>
            </a:r>
            <a:endParaRPr lang="en-GB" sz="2000" b="0" strike="noStrike" spc="-1">
              <a:latin typeface="Arial"/>
            </a:endParaRPr>
          </a:p>
          <a:p>
            <a:pPr>
              <a:lnSpc>
                <a:spcPct val="100000"/>
              </a:lnSpc>
            </a:pPr>
            <a:endParaRPr lang="en-GB" sz="2000" b="0" strike="noStrike" spc="-1">
              <a:latin typeface="Arial"/>
            </a:endParaRPr>
          </a:p>
        </p:txBody>
      </p:sp>
      <p:sp>
        <p:nvSpPr>
          <p:cNvPr id="526"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BA44FADC-B314-4357-99D3-BADD33BB42ED}" type="slidenum">
              <a:rPr lang="en-GB" sz="1200" b="0" strike="noStrike" spc="-1">
                <a:latin typeface="Times New Roman"/>
              </a:rPr>
              <a:t>6</a:t>
            </a:fld>
            <a:endParaRPr lang="en-GB" sz="1200" b="0" strike="noStrike" spc="-1">
              <a:latin typeface="Times New Roman"/>
            </a:endParaRPr>
          </a:p>
        </p:txBody>
      </p:sp>
    </p:spTree>
    <p:extLst>
      <p:ext uri="{BB962C8B-B14F-4D97-AF65-F5344CB8AC3E}">
        <p14:creationId xmlns:p14="http://schemas.microsoft.com/office/powerpoint/2010/main" val="1198700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PlaceHolder 1"/>
          <p:cNvSpPr>
            <a:spLocks noGrp="1" noRot="1" noChangeAspect="1"/>
          </p:cNvSpPr>
          <p:nvPr>
            <p:ph type="sldImg"/>
          </p:nvPr>
        </p:nvSpPr>
        <p:spPr>
          <a:xfrm>
            <a:off x="1371600" y="1143000"/>
            <a:ext cx="4114800" cy="3086100"/>
          </a:xfrm>
          <a:prstGeom prst="rect">
            <a:avLst/>
          </a:prstGeom>
        </p:spPr>
      </p:sp>
      <p:sp>
        <p:nvSpPr>
          <p:cNvPr id="528"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14 of the Budapest Convention with one element (“</a:t>
            </a:r>
            <a:r>
              <a:rPr lang="en-GB" sz="1200" b="0" strike="noStrike" spc="-1">
                <a:solidFill>
                  <a:srgbClr val="FF0000"/>
                </a:solidFill>
                <a:latin typeface="+mn-lt"/>
                <a:ea typeface="+mn-ea"/>
              </a:rPr>
              <a:t>criminal offences established in accordance with…Convention, other criminal offences… computer system, … evidence … electronic form… criminal offence</a:t>
            </a:r>
            <a:r>
              <a:rPr lang="en-GB" sz="2000" b="0" strike="noStrike" spc="-1">
                <a:solidFill>
                  <a:srgbClr val="FF0000"/>
                </a:solidFill>
                <a:latin typeface="+mn-lt"/>
                <a:ea typeface="+mn-ea"/>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mn-ea"/>
              </a:rPr>
              <a:t>On the right side, this slide provides an explanation of the highlighted element. </a:t>
            </a:r>
            <a:endParaRPr lang="en-GB" sz="2000" b="0" strike="noStrike" spc="-1">
              <a:latin typeface="Arial"/>
            </a:endParaRPr>
          </a:p>
          <a:p>
            <a:pPr>
              <a:lnSpc>
                <a:spcPct val="100000"/>
              </a:lnSpc>
              <a:spcBef>
                <a:spcPts val="360"/>
              </a:spcBef>
            </a:pPr>
            <a:endParaRPr lang="en-GB" sz="2000" b="0" strike="noStrike" spc="-1">
              <a:latin typeface="Arial"/>
            </a:endParaRPr>
          </a:p>
          <a:p>
            <a:pPr>
              <a:lnSpc>
                <a:spcPct val="100000"/>
              </a:lnSpc>
            </a:pPr>
            <a:r>
              <a:rPr lang="en-GB" sz="2000" b="0" strike="noStrike" spc="-1">
                <a:solidFill>
                  <a:srgbClr val="FF0000"/>
                </a:solidFill>
                <a:latin typeface="+mn-lt"/>
                <a:ea typeface="ＭＳ Ｐゴシック"/>
              </a:rPr>
              <a:t>This provision outlines one of the key aspects that make the Budapest Convention such a valuable proposition. According to Article 14, the Budapest Convention will be applicable, obviously, when the crime under investigation is one of the offences listed in the Budapest Convention. However, it also includes two extremely far reaching and valuable extensions: </a:t>
            </a:r>
            <a:endParaRPr lang="en-GB" sz="2000" b="0" strike="noStrike" spc="-1">
              <a:latin typeface="Arial"/>
            </a:endParaRPr>
          </a:p>
          <a:p>
            <a:pPr marL="171360" indent="-171000">
              <a:lnSpc>
                <a:spcPct val="100000"/>
              </a:lnSpc>
              <a:buClr>
                <a:srgbClr val="000000"/>
              </a:buClr>
              <a:buFont typeface="StarSymbol"/>
              <a:buChar char="-"/>
            </a:pPr>
            <a:r>
              <a:rPr lang="en-GB" sz="2000" b="0" strike="noStrike" spc="-1">
                <a:solidFill>
                  <a:srgbClr val="FF0000"/>
                </a:solidFill>
                <a:latin typeface="+mn-lt"/>
                <a:ea typeface="ＭＳ Ｐゴシック"/>
              </a:rPr>
              <a:t>First, procedural rules can be used in the investigation of any crime if it was committed by the means of a computer system; </a:t>
            </a:r>
            <a:endParaRPr lang="en-GB" sz="2000" b="0" strike="noStrike" spc="-1">
              <a:latin typeface="Arial"/>
            </a:endParaRPr>
          </a:p>
          <a:p>
            <a:pPr marL="171360" indent="-171000">
              <a:lnSpc>
                <a:spcPct val="100000"/>
              </a:lnSpc>
              <a:buClr>
                <a:srgbClr val="000000"/>
              </a:buClr>
              <a:buFont typeface="StarSymbol"/>
              <a:buChar char="-"/>
            </a:pPr>
            <a:r>
              <a:rPr lang="en-GB" sz="2000" b="0" strike="noStrike" spc="-1">
                <a:solidFill>
                  <a:srgbClr val="FF0000"/>
                </a:solidFill>
                <a:latin typeface="+mn-lt"/>
                <a:ea typeface="ＭＳ Ｐゴシック"/>
              </a:rPr>
              <a:t>Second, the rules can also be applicable to the gathering of evidence in any investigation if the evidence, in the case, is stored in any kind of digital record: this means that every crime potentially falls under the procedural rules of the Budapest Convention.</a:t>
            </a:r>
            <a:endParaRPr lang="en-GB" sz="2000" b="0" strike="noStrike" spc="-1">
              <a:latin typeface="Arial"/>
            </a:endParaRPr>
          </a:p>
          <a:p>
            <a:pPr>
              <a:lnSpc>
                <a:spcPct val="100000"/>
              </a:lnSpc>
            </a:pPr>
            <a:endParaRPr lang="en-GB" sz="2000" b="0" strike="noStrike" spc="-1">
              <a:latin typeface="Arial"/>
            </a:endParaRPr>
          </a:p>
          <a:p>
            <a:pPr>
              <a:lnSpc>
                <a:spcPct val="100000"/>
              </a:lnSpc>
            </a:pPr>
            <a:r>
              <a:rPr lang="en-GB" sz="2000" b="0" strike="noStrike" spc="-1">
                <a:solidFill>
                  <a:srgbClr val="FF0000"/>
                </a:solidFill>
                <a:latin typeface="+mn-lt"/>
                <a:ea typeface="ＭＳ Ｐゴシック"/>
              </a:rPr>
              <a:t>The trainer should emphasise that the Budapest Convention is therefore not only a cybercrime convention but a cybercrime and ELECTRONIC EVIDENCE convention. </a:t>
            </a:r>
            <a:endParaRPr lang="en-GB" sz="2000" b="0" strike="noStrike" spc="-1">
              <a:latin typeface="Arial"/>
            </a:endParaRPr>
          </a:p>
          <a:p>
            <a:pPr>
              <a:lnSpc>
                <a:spcPct val="100000"/>
              </a:lnSpc>
            </a:pPr>
            <a:endParaRPr lang="en-GB" sz="2000" b="0" strike="noStrike" spc="-1">
              <a:latin typeface="Arial"/>
            </a:endParaRPr>
          </a:p>
          <a:p>
            <a:pPr>
              <a:lnSpc>
                <a:spcPct val="100000"/>
              </a:lnSpc>
              <a:spcBef>
                <a:spcPts val="360"/>
              </a:spcBef>
            </a:pPr>
            <a:endParaRPr lang="en-GB" sz="2000" b="0" strike="noStrike" spc="-1">
              <a:latin typeface="Arial"/>
            </a:endParaRPr>
          </a:p>
          <a:p>
            <a:pPr>
              <a:lnSpc>
                <a:spcPct val="100000"/>
              </a:lnSpc>
            </a:pPr>
            <a:endParaRPr lang="en-GB" sz="2000" b="0" strike="noStrike" spc="-1">
              <a:latin typeface="Arial"/>
            </a:endParaRPr>
          </a:p>
          <a:p>
            <a:pPr>
              <a:lnSpc>
                <a:spcPct val="100000"/>
              </a:lnSpc>
            </a:pPr>
            <a:endParaRPr lang="en-GB" sz="2000" b="0" strike="noStrike" spc="-1">
              <a:latin typeface="Arial"/>
            </a:endParaRPr>
          </a:p>
        </p:txBody>
      </p:sp>
      <p:sp>
        <p:nvSpPr>
          <p:cNvPr id="529"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B3287D56-3375-4CB9-9BA1-A01C230F5FA1}" type="slidenum">
              <a:rPr lang="en-GB" sz="1200" b="0" strike="noStrike" spc="-1">
                <a:latin typeface="Times New Roman"/>
              </a:rPr>
              <a:t>7</a:t>
            </a:fld>
            <a:endParaRPr lang="en-GB" sz="1200" b="0" strike="noStrike" spc="-1">
              <a:latin typeface="Times New Roman"/>
            </a:endParaRPr>
          </a:p>
        </p:txBody>
      </p:sp>
    </p:spTree>
    <p:extLst>
      <p:ext uri="{BB962C8B-B14F-4D97-AF65-F5344CB8AC3E}">
        <p14:creationId xmlns:p14="http://schemas.microsoft.com/office/powerpoint/2010/main" val="799492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PlaceHolder 1"/>
          <p:cNvSpPr>
            <a:spLocks noGrp="1" noRot="1" noChangeAspect="1"/>
          </p:cNvSpPr>
          <p:nvPr>
            <p:ph type="sldImg"/>
          </p:nvPr>
        </p:nvSpPr>
        <p:spPr>
          <a:xfrm>
            <a:off x="1371600" y="1143000"/>
            <a:ext cx="4114800" cy="3086100"/>
          </a:xfrm>
          <a:prstGeom prst="rect">
            <a:avLst/>
          </a:prstGeom>
        </p:spPr>
      </p:sp>
      <p:sp>
        <p:nvSpPr>
          <p:cNvPr id="531" name="PlaceHolder 2"/>
          <p:cNvSpPr>
            <a:spLocks noGrp="1"/>
          </p:cNvSpPr>
          <p:nvPr>
            <p:ph type="body"/>
          </p:nvPr>
        </p:nvSpPr>
        <p:spPr>
          <a:xfrm>
            <a:off x="685800" y="4400640"/>
            <a:ext cx="5486040" cy="3600000"/>
          </a:xfrm>
          <a:prstGeom prst="rect">
            <a:avLst/>
          </a:prstGeom>
        </p:spPr>
        <p:txBody>
          <a:bodyPr>
            <a:noAutofit/>
          </a:bodyPr>
          <a:lstStyle/>
          <a:p>
            <a:pPr>
              <a:lnSpc>
                <a:spcPct val="100000"/>
              </a:lnSpc>
              <a:spcBef>
                <a:spcPts val="360"/>
              </a:spcBef>
            </a:pPr>
            <a:r>
              <a:rPr lang="en-GB" sz="2000" b="0" strike="noStrike" spc="-1">
                <a:latin typeface="Arial"/>
              </a:rPr>
              <a:t>These set of slides will explore the conditions and safeguards mandated by the Budapest Convention in relation to the exercise of procedural powers, as laid out in Article 15 of the Budapest Convention.</a:t>
            </a:r>
          </a:p>
          <a:p>
            <a:pPr>
              <a:lnSpc>
                <a:spcPct val="100000"/>
              </a:lnSpc>
            </a:pPr>
            <a:endParaRPr lang="en-GB" sz="2000" b="0" strike="noStrike" spc="-1">
              <a:latin typeface="Arial"/>
            </a:endParaRPr>
          </a:p>
          <a:p>
            <a:pPr>
              <a:lnSpc>
                <a:spcPct val="100000"/>
              </a:lnSpc>
            </a:pPr>
            <a:endParaRPr lang="en-GB" sz="2000" b="0" strike="noStrike" spc="-1">
              <a:latin typeface="Arial"/>
            </a:endParaRPr>
          </a:p>
        </p:txBody>
      </p:sp>
      <p:sp>
        <p:nvSpPr>
          <p:cNvPr id="532"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F297FD1-A57F-4DC7-BE1C-A203F0D4EE0F}" type="slidenum">
              <a:rPr lang="en-GB" sz="1200" b="0" strike="noStrike" spc="-1">
                <a:solidFill>
                  <a:srgbClr val="000000"/>
                </a:solidFill>
                <a:latin typeface="+mn-lt"/>
                <a:ea typeface="+mn-ea"/>
              </a:rPr>
              <a:t>8</a:t>
            </a:fld>
            <a:endParaRPr lang="en-GB" sz="1200" b="0" strike="noStrike" spc="-1">
              <a:latin typeface="Times New Roman"/>
            </a:endParaRPr>
          </a:p>
        </p:txBody>
      </p:sp>
    </p:spTree>
    <p:extLst>
      <p:ext uri="{BB962C8B-B14F-4D97-AF65-F5344CB8AC3E}">
        <p14:creationId xmlns:p14="http://schemas.microsoft.com/office/powerpoint/2010/main" val="1156981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PlaceHolder 1"/>
          <p:cNvSpPr>
            <a:spLocks noGrp="1" noRot="1" noChangeAspect="1"/>
          </p:cNvSpPr>
          <p:nvPr>
            <p:ph type="sldImg"/>
          </p:nvPr>
        </p:nvSpPr>
        <p:spPr>
          <a:xfrm>
            <a:off x="1371600" y="1143000"/>
            <a:ext cx="4114800" cy="3086100"/>
          </a:xfrm>
          <a:prstGeom prst="rect">
            <a:avLst/>
          </a:prstGeom>
        </p:spPr>
      </p:sp>
      <p:sp>
        <p:nvSpPr>
          <p:cNvPr id="534"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en-GB" sz="2000" b="0" strike="noStrike" spc="-1">
                <a:latin typeface="Arial"/>
              </a:rPr>
              <a:t>On the left side, this slide shows the text of Article 15 of the Budapest Convention with one element (“</a:t>
            </a:r>
            <a:r>
              <a:rPr lang="en-GB" sz="1200" b="0" strike="noStrike" spc="-1">
                <a:solidFill>
                  <a:srgbClr val="FF0000"/>
                </a:solidFill>
                <a:latin typeface="+mn-lt"/>
                <a:ea typeface="+mn-ea"/>
              </a:rPr>
              <a:t>safeguards provided under its domestic law….. adequate protection of human rights and liberties…. applicable human rights instruments</a:t>
            </a:r>
            <a:r>
              <a:rPr lang="en-GB" sz="2000" b="0" strike="noStrike" spc="-1">
                <a:solidFill>
                  <a:srgbClr val="FF0000"/>
                </a:solidFill>
                <a:latin typeface="+mn-lt"/>
                <a:ea typeface="+mn-ea"/>
              </a:rPr>
              <a:t>”) highlighted.</a:t>
            </a:r>
            <a:endParaRPr lang="en-GB" sz="2000" b="0" strike="noStrike" spc="-1">
              <a:latin typeface="Arial"/>
            </a:endParaRPr>
          </a:p>
          <a:p>
            <a:pPr marL="216000" indent="-216000">
              <a:lnSpc>
                <a:spcPct val="100000"/>
              </a:lnSpc>
            </a:pPr>
            <a:endParaRPr lang="en-GB" sz="2000" b="0" strike="noStrike" spc="-1">
              <a:latin typeface="Arial"/>
            </a:endParaRPr>
          </a:p>
          <a:p>
            <a:pPr>
              <a:lnSpc>
                <a:spcPct val="100000"/>
              </a:lnSpc>
              <a:spcBef>
                <a:spcPts val="360"/>
              </a:spcBef>
            </a:pPr>
            <a:r>
              <a:rPr lang="en-GB" sz="2000" b="0" strike="noStrike" spc="-1">
                <a:solidFill>
                  <a:srgbClr val="FF0000"/>
                </a:solidFill>
                <a:latin typeface="+mn-lt"/>
                <a:ea typeface="+mn-ea"/>
              </a:rPr>
              <a:t>On the right side, this slide provides an explanation of the highlighted element. </a:t>
            </a:r>
            <a:endParaRPr lang="en-GB" sz="2000" b="0" strike="noStrike" spc="-1">
              <a:latin typeface="Arial"/>
            </a:endParaRPr>
          </a:p>
          <a:p>
            <a:pPr>
              <a:lnSpc>
                <a:spcPct val="100000"/>
              </a:lnSpc>
              <a:spcBef>
                <a:spcPts val="360"/>
              </a:spcBef>
            </a:pPr>
            <a:endParaRPr lang="en-GB" sz="2000" b="0" strike="noStrike" spc="-1">
              <a:latin typeface="Arial"/>
            </a:endParaRPr>
          </a:p>
          <a:p>
            <a:pPr algn="just">
              <a:lnSpc>
                <a:spcPct val="100000"/>
              </a:lnSpc>
            </a:pPr>
            <a:r>
              <a:rPr lang="en-GB" sz="2000" b="0" strike="noStrike" spc="-1">
                <a:solidFill>
                  <a:srgbClr val="FF0000"/>
                </a:solidFill>
                <a:latin typeface="+mn-lt"/>
                <a:ea typeface="ＭＳ Ｐゴシック"/>
              </a:rPr>
              <a:t>The protection of human rights is an iterative process which must be ensured taking into account all precise circumstances. For this reason the determination of appropriate safeguards should be done at each step of the life of a procedural rule: </a:t>
            </a:r>
            <a:r>
              <a:rPr lang="en-GB" sz="2000" b="0" i="1" strike="noStrike" spc="-1">
                <a:solidFill>
                  <a:srgbClr val="FF0000"/>
                </a:solidFill>
                <a:latin typeface="+mn-lt"/>
                <a:ea typeface="ＭＳ Ｐゴシック"/>
              </a:rPr>
              <a:t>its establishment </a:t>
            </a:r>
            <a:r>
              <a:rPr lang="en-GB" sz="2000" b="0" strike="noStrike" spc="-1">
                <a:solidFill>
                  <a:srgbClr val="FF0000"/>
                </a:solidFill>
                <a:latin typeface="+mn-lt"/>
                <a:ea typeface="ＭＳ Ｐゴシック"/>
              </a:rPr>
              <a:t>(i.e. its incorporation into the domestic law), </a:t>
            </a:r>
            <a:r>
              <a:rPr lang="en-GB" sz="2000" b="0" i="1" strike="noStrike" spc="-1">
                <a:solidFill>
                  <a:srgbClr val="FF0000"/>
                </a:solidFill>
                <a:latin typeface="+mn-lt"/>
                <a:ea typeface="ＭＳ Ｐゴシック"/>
              </a:rPr>
              <a:t>its implementation (i.e. the internal organisation in order to enable the power or procedure to take place) and afterward its application (i.e. its concrete application in a given particular case)</a:t>
            </a:r>
            <a:r>
              <a:rPr lang="en-GB" sz="2000" b="0" strike="noStrike" spc="-1">
                <a:solidFill>
                  <a:srgbClr val="FF0000"/>
                </a:solidFill>
                <a:latin typeface="+mn-lt"/>
                <a:ea typeface="ＭＳ Ｐゴシック"/>
              </a:rPr>
              <a:t>. 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endParaRPr lang="en-GB" sz="2000" b="0" strike="noStrike" spc="-1">
              <a:latin typeface="Arial"/>
            </a:endParaRPr>
          </a:p>
          <a:p>
            <a:pPr algn="just">
              <a:lnSpc>
                <a:spcPct val="100000"/>
              </a:lnSpc>
            </a:pPr>
            <a:r>
              <a:rPr lang="en-GB" sz="2000" b="0" strike="noStrike" spc="-1">
                <a:solidFill>
                  <a:srgbClr val="FF0000"/>
                </a:solidFill>
                <a:latin typeface="+mn-lt"/>
                <a:ea typeface="ＭＳ Ｐゴシック"/>
              </a:rPr>
              <a:t>	</a:t>
            </a:r>
            <a:endParaRPr lang="en-GB" sz="2000" b="0" strike="noStrike" spc="-1">
              <a:latin typeface="Arial"/>
            </a:endParaRPr>
          </a:p>
          <a:p>
            <a:pPr algn="just">
              <a:lnSpc>
                <a:spcPct val="100000"/>
              </a:lnSpc>
            </a:pPr>
            <a:r>
              <a:rPr lang="en-GB" sz="2000" b="0" strike="noStrike" spc="-1">
                <a:solidFill>
                  <a:srgbClr val="FF0000"/>
                </a:solidFill>
                <a:latin typeface="+mn-lt"/>
                <a:ea typeface="ＭＳ Ｐゴシック"/>
              </a:rPr>
              <a:t>The other aspect of the highlighted element is the principle of legal basis. Safeguards must be provided for by domestic law, which enables both their effectiveness and public knowledge (thanks to which citizen will be able to know their rights and obligations). However, the notion “Domestic law” is here understood in its substantive sense, and refers to legislative acts but also to constitutional rules and other legal sources such as constant jurisprudence (source: explanatory report to the Convention on Cybercrime, which corresponds to the position of the Council of Europe’s European Court of Human Rights - ECHR).</a:t>
            </a:r>
            <a:endParaRPr lang="en-GB" sz="2000" b="0" strike="noStrike" spc="-1">
              <a:latin typeface="Arial"/>
            </a:endParaRPr>
          </a:p>
          <a:p>
            <a:pPr>
              <a:lnSpc>
                <a:spcPct val="100000"/>
              </a:lnSpc>
            </a:pPr>
            <a:endParaRPr lang="en-GB" sz="2000" b="0" strike="noStrike" spc="-1">
              <a:latin typeface="Arial"/>
            </a:endParaRPr>
          </a:p>
        </p:txBody>
      </p:sp>
      <p:sp>
        <p:nvSpPr>
          <p:cNvPr id="535"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142C798B-C111-4A08-B5C8-380A689D4ED5}" type="slidenum">
              <a:rPr lang="en-GB" sz="1200" b="0" strike="noStrike" spc="-1">
                <a:latin typeface="Times New Roman"/>
              </a:rPr>
              <a:t>9</a:t>
            </a:fld>
            <a:endParaRPr lang="en-GB" sz="1200" b="0" strike="noStrike" spc="-1">
              <a:latin typeface="Times New Roman"/>
            </a:endParaRPr>
          </a:p>
        </p:txBody>
      </p:sp>
    </p:spTree>
    <p:extLst>
      <p:ext uri="{BB962C8B-B14F-4D97-AF65-F5344CB8AC3E}">
        <p14:creationId xmlns:p14="http://schemas.microsoft.com/office/powerpoint/2010/main" val="1835728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4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55"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57"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5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6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6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7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76"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7"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7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2"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84"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5"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6"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7"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8"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9"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99"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0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0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0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6"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0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0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0"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1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1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8"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20"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1"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5"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6"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28"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29"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0"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1"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2"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33"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4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4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4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4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0"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5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5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5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5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5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5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6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6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6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7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6"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87"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8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9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9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4"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19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9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9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0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0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0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1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1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2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2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32"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3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3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3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3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9"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4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4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5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5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9"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6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4"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6"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76"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77"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7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7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8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8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8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4"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8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8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8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89"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9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9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9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0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0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0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1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1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21"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22"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23"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2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2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2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2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2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2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29" name="PlaceHolder 1"/>
          <p:cNvSpPr>
            <a:spLocks noGrp="1"/>
          </p:cNvSpPr>
          <p:nvPr>
            <p:ph type="subTitle"/>
          </p:nvPr>
        </p:nvSpPr>
        <p:spPr>
          <a:xfrm>
            <a:off x="685800" y="1122480"/>
            <a:ext cx="7772040" cy="110667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3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3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34"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3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3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42"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4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5"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4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49"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0" name="PlaceHolder 1"/>
          <p:cNvSpPr>
            <a:spLocks noGrp="1"/>
          </p:cNvSpPr>
          <p:nvPr>
            <p:ph type="title"/>
          </p:nvPr>
        </p:nvSpPr>
        <p:spPr>
          <a:xfrm>
            <a:off x="685800" y="1122480"/>
            <a:ext cx="7772040" cy="2387160"/>
          </a:xfrm>
          <a:prstGeom prst="rect">
            <a:avLst/>
          </a:prstGeom>
        </p:spPr>
        <p:txBody>
          <a:bodyPr lIns="0" tIns="0" rIns="0" bIns="0" anchor="ctr">
            <a:spAutoFit/>
          </a:bodyPr>
          <a:lstStyle/>
          <a:p>
            <a:endParaRPr lang="en-US" sz="1800" b="0" strike="noStrike" spc="-1">
              <a:solidFill>
                <a:srgbClr val="000000"/>
              </a:solidFill>
              <a:latin typeface="Calibri"/>
            </a:endParaRPr>
          </a:p>
        </p:txBody>
      </p:sp>
      <p:sp>
        <p:nvSpPr>
          <p:cNvPr id="35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4"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56"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11" name="Picture 4"/>
          <p:cNvPicPr/>
          <p:nvPr/>
        </p:nvPicPr>
        <p:blipFill>
          <a:blip r:embed="rId14"/>
          <a:stretch/>
        </p:blipFill>
        <p:spPr>
          <a:xfrm>
            <a:off x="-720" y="-22320"/>
            <a:ext cx="1321920" cy="1074240"/>
          </a:xfrm>
          <a:prstGeom prst="rect">
            <a:avLst/>
          </a:prstGeom>
          <a:ln>
            <a:noFill/>
          </a:ln>
        </p:spPr>
      </p:pic>
      <p:sp>
        <p:nvSpPr>
          <p:cNvPr id="2"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3"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4" name="PlaceHolder 4"/>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11EF57D0-C03E-4BB5-9D31-FD9CD5227FE8}" type="slidenum">
              <a:rPr lang="en-GB" sz="1200" b="0" strike="noStrike" spc="-1">
                <a:solidFill>
                  <a:srgbClr val="8B8B8B"/>
                </a:solidFill>
                <a:latin typeface="Calibri"/>
              </a:rPr>
              <a:t>‹N°›</a:t>
            </a:fld>
            <a:endParaRPr lang="en-GB" sz="1200" b="0" strike="noStrike" spc="-1">
              <a:latin typeface="Times New Roman"/>
            </a:endParaRPr>
          </a:p>
        </p:txBody>
      </p:sp>
      <p:pic>
        <p:nvPicPr>
          <p:cNvPr id="5" name="Picture 5"/>
          <p:cNvPicPr/>
          <p:nvPr/>
        </p:nvPicPr>
        <p:blipFill>
          <a:blip r:embed="rId15"/>
          <a:stretch/>
        </p:blipFill>
        <p:spPr>
          <a:xfrm>
            <a:off x="5041080" y="101520"/>
            <a:ext cx="4090320" cy="712800"/>
          </a:xfrm>
          <a:prstGeom prst="rect">
            <a:avLst/>
          </a:prstGeom>
          <a:ln>
            <a:noFill/>
          </a:ln>
        </p:spPr>
      </p:pic>
      <p:sp>
        <p:nvSpPr>
          <p:cNvPr id="6" name="PlaceHolder 5"/>
          <p:cNvSpPr>
            <a:spLocks noGrp="1"/>
          </p:cNvSpPr>
          <p:nvPr>
            <p:ph type="body"/>
          </p:nvPr>
        </p:nvSpPr>
        <p:spPr>
          <a:xfrm>
            <a:off x="448200" y="1251000"/>
            <a:ext cx="8073720" cy="517320"/>
          </a:xfrm>
          <a:prstGeom prst="rect">
            <a:avLst/>
          </a:prstGeom>
        </p:spPr>
        <p:txBody>
          <a:bodyPr>
            <a:normAutofit/>
          </a:bodyPr>
          <a:lstStyle/>
          <a:p>
            <a:pPr algn="ctr">
              <a:lnSpc>
                <a:spcPct val="90000"/>
              </a:lnSpc>
              <a:spcBef>
                <a:spcPts val="1001"/>
              </a:spcBef>
            </a:pPr>
            <a:r>
              <a:rPr lang="en-US" sz="1600" b="1" strike="noStrike" spc="-1">
                <a:solidFill>
                  <a:srgbClr val="000000"/>
                </a:solidFill>
                <a:latin typeface="Calibri"/>
              </a:rPr>
              <a:t>Click to edit Master text styles</a:t>
            </a:r>
            <a:endParaRPr lang="en-US" sz="1600" b="0" strike="noStrike" spc="-1">
              <a:solidFill>
                <a:srgbClr val="000000"/>
              </a:solidFill>
              <a:latin typeface="Calibri"/>
            </a:endParaRPr>
          </a:p>
        </p:txBody>
      </p:sp>
      <p:sp>
        <p:nvSpPr>
          <p:cNvPr id="7" name="PlaceHolder 6"/>
          <p:cNvSpPr>
            <a:spLocks noGrp="1"/>
          </p:cNvSpPr>
          <p:nvPr>
            <p:ph type="body"/>
          </p:nvPr>
        </p:nvSpPr>
        <p:spPr>
          <a:xfrm>
            <a:off x="447840" y="2579760"/>
            <a:ext cx="8073720" cy="2673000"/>
          </a:xfrm>
          <a:prstGeom prst="rect">
            <a:avLst/>
          </a:prstGeom>
        </p:spPr>
        <p:txBody>
          <a:bodyPr>
            <a:normAutofit/>
          </a:bodyPr>
          <a:lstStyle/>
          <a:p>
            <a:pPr algn="ctr">
              <a:lnSpc>
                <a:spcPct val="90000"/>
              </a:lnSpc>
              <a:spcBef>
                <a:spcPts val="1001"/>
              </a:spcBef>
            </a:pPr>
            <a:endParaRPr lang="en-US" sz="3400" b="0" strike="noStrike" spc="-1">
              <a:solidFill>
                <a:srgbClr val="000000"/>
              </a:solidFill>
              <a:latin typeface="Calibri"/>
            </a:endParaRPr>
          </a:p>
          <a:p>
            <a:pPr algn="ctr">
              <a:lnSpc>
                <a:spcPct val="90000"/>
              </a:lnSpc>
              <a:spcBef>
                <a:spcPts val="1001"/>
              </a:spcBef>
            </a:pPr>
            <a:endParaRPr lang="en-US" sz="3400" b="0" strike="noStrike" spc="-1">
              <a:solidFill>
                <a:srgbClr val="000000"/>
              </a:solidFill>
              <a:latin typeface="Calibri"/>
            </a:endParaRPr>
          </a:p>
          <a:p>
            <a:pPr algn="ctr">
              <a:lnSpc>
                <a:spcPct val="90000"/>
              </a:lnSpc>
              <a:spcBef>
                <a:spcPts val="1001"/>
              </a:spcBef>
            </a:pPr>
            <a:endParaRPr lang="en-US" sz="3400" b="0" strike="noStrike" spc="-1">
              <a:solidFill>
                <a:srgbClr val="000000"/>
              </a:solidFill>
              <a:latin typeface="Calibri"/>
            </a:endParaRPr>
          </a:p>
        </p:txBody>
      </p:sp>
      <p:sp>
        <p:nvSpPr>
          <p:cNvPr id="8" name="PlaceHolder 7"/>
          <p:cNvSpPr>
            <a:spLocks noGrp="1"/>
          </p:cNvSpPr>
          <p:nvPr>
            <p:ph type="body"/>
          </p:nvPr>
        </p:nvSpPr>
        <p:spPr>
          <a:xfrm>
            <a:off x="447840" y="5589720"/>
            <a:ext cx="8073720" cy="604440"/>
          </a:xfrm>
          <a:prstGeom prst="rect">
            <a:avLst/>
          </a:prstGeom>
        </p:spPr>
        <p:txBody>
          <a:bodyPr>
            <a:normAutofit fontScale="15000"/>
          </a:bodyPr>
          <a:lstStyle/>
          <a:p>
            <a:pPr marL="432000" indent="-324000">
              <a:spcBef>
                <a:spcPts val="1417"/>
              </a:spcBef>
              <a:buClr>
                <a:srgbClr val="000000"/>
              </a:buClr>
              <a:buSzPct val="45000"/>
              <a:buFont typeface="Wingdings" charset="2"/>
              <a:buChar char=""/>
            </a:pPr>
            <a:r>
              <a:rPr lang="en-US" sz="14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4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4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14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14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1400" b="0" strike="noStrike" spc="-1">
                <a:solidFill>
                  <a:srgbClr val="000000"/>
                </a:solidFill>
                <a:latin typeface="Calibri"/>
              </a:rPr>
              <a:t>Seventh Outline Level</a:t>
            </a:r>
          </a:p>
        </p:txBody>
      </p:sp>
      <p:sp>
        <p:nvSpPr>
          <p:cNvPr id="9" name="PlaceHolder 8"/>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47" name="Picture 4"/>
          <p:cNvPicPr/>
          <p:nvPr/>
        </p:nvPicPr>
        <p:blipFill>
          <a:blip r:embed="rId14"/>
          <a:stretch/>
        </p:blipFill>
        <p:spPr>
          <a:xfrm>
            <a:off x="-720" y="-22320"/>
            <a:ext cx="1321920" cy="1074240"/>
          </a:xfrm>
          <a:prstGeom prst="rect">
            <a:avLst/>
          </a:prstGeom>
          <a:ln>
            <a:noFill/>
          </a:ln>
        </p:spPr>
      </p:pic>
      <p:sp>
        <p:nvSpPr>
          <p:cNvPr id="48"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49"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50" name="PlaceHolder 4"/>
          <p:cNvSpPr>
            <a:spLocks noGrp="1"/>
          </p:cNvSpPr>
          <p:nvPr>
            <p:ph type="body"/>
          </p:nvPr>
        </p:nvSpPr>
        <p:spPr>
          <a:xfrm>
            <a:off x="628560" y="1825560"/>
            <a:ext cx="78865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24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24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24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24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51" name="PlaceHolder 5"/>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DEBBD517-4333-474C-873B-E24BB77E5518}" type="slidenum">
              <a:rPr lang="en-GB" sz="1200" b="0" strike="noStrike" spc="-1">
                <a:solidFill>
                  <a:srgbClr val="8B8B8B"/>
                </a:solidFill>
                <a:latin typeface="Calibri"/>
              </a:rPr>
              <a:t>‹N°›</a:t>
            </a:fld>
            <a:endParaRPr lang="en-GB" sz="1200" b="0" strike="noStrike" spc="-1">
              <a:latin typeface="Times New Roman"/>
            </a:endParaRPr>
          </a:p>
        </p:txBody>
      </p:sp>
      <p:sp>
        <p:nvSpPr>
          <p:cNvPr id="52" name="PlaceHolder 6"/>
          <p:cNvSpPr>
            <a:spLocks noGrp="1"/>
          </p:cNvSpPr>
          <p:nvPr>
            <p:ph type="body"/>
          </p:nvPr>
        </p:nvSpPr>
        <p:spPr>
          <a:xfrm>
            <a:off x="2570040" y="0"/>
            <a:ext cx="6573600" cy="1043280"/>
          </a:xfrm>
          <a:prstGeom prst="rect">
            <a:avLst/>
          </a:prstGeom>
        </p:spPr>
        <p:txBody>
          <a:bodyPr anchor="ctr">
            <a:no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32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32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32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32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32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3200" b="0" strike="noStrike" spc="-1">
                <a:solidFill>
                  <a:srgbClr val="000000"/>
                </a:solidFill>
                <a:latin typeface="Calibri"/>
              </a:rPr>
              <a:t>Seventh Outline Level</a:t>
            </a:r>
          </a:p>
        </p:txBody>
      </p:sp>
      <p:sp>
        <p:nvSpPr>
          <p:cNvPr id="53" name="PlaceHolder 7"/>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91" name="Picture 4"/>
          <p:cNvPicPr/>
          <p:nvPr/>
        </p:nvPicPr>
        <p:blipFill>
          <a:blip r:embed="rId14"/>
          <a:stretch/>
        </p:blipFill>
        <p:spPr>
          <a:xfrm>
            <a:off x="-720" y="-22320"/>
            <a:ext cx="1321920" cy="1074240"/>
          </a:xfrm>
          <a:prstGeom prst="rect">
            <a:avLst/>
          </a:prstGeom>
          <a:ln>
            <a:noFill/>
          </a:ln>
        </p:spPr>
      </p:pic>
      <p:sp>
        <p:nvSpPr>
          <p:cNvPr id="92"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93"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94" name="PlaceHolder 4"/>
          <p:cNvSpPr>
            <a:spLocks noGrp="1"/>
          </p:cNvSpPr>
          <p:nvPr>
            <p:ph type="body"/>
          </p:nvPr>
        </p:nvSpPr>
        <p:spPr>
          <a:xfrm>
            <a:off x="628560" y="1825560"/>
            <a:ext cx="78865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24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24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24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24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95" name="PlaceHolder 5"/>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25A6E404-8AA7-4C89-9005-420397B2D507}" type="slidenum">
              <a:rPr lang="en-GB" sz="1200" b="0" strike="noStrike" spc="-1">
                <a:solidFill>
                  <a:srgbClr val="8B8B8B"/>
                </a:solidFill>
                <a:latin typeface="Calibri"/>
              </a:rPr>
              <a:t>‹N°›</a:t>
            </a:fld>
            <a:endParaRPr lang="en-GB" sz="1200" b="0" strike="noStrike" spc="-1">
              <a:latin typeface="Times New Roman"/>
            </a:endParaRPr>
          </a:p>
        </p:txBody>
      </p:sp>
      <p:sp>
        <p:nvSpPr>
          <p:cNvPr id="96" name="PlaceHolder 6"/>
          <p:cNvSpPr>
            <a:spLocks noGrp="1"/>
          </p:cNvSpPr>
          <p:nvPr>
            <p:ph type="body"/>
          </p:nvPr>
        </p:nvSpPr>
        <p:spPr>
          <a:xfrm>
            <a:off x="2570040" y="0"/>
            <a:ext cx="6573600" cy="1043280"/>
          </a:xfrm>
          <a:prstGeom prst="rect">
            <a:avLst/>
          </a:prstGeom>
        </p:spPr>
        <p:txBody>
          <a:bodyPr anchor="ctr">
            <a:no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32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32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32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32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32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3200" b="0" strike="noStrike" spc="-1">
                <a:solidFill>
                  <a:srgbClr val="000000"/>
                </a:solidFill>
                <a:latin typeface="Calibri"/>
              </a:rPr>
              <a:t>Seventh Outline Level</a:t>
            </a:r>
          </a:p>
        </p:txBody>
      </p:sp>
      <p:sp>
        <p:nvSpPr>
          <p:cNvPr id="97" name="PlaceHolder 7"/>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4"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135" name="Picture 4"/>
          <p:cNvPicPr/>
          <p:nvPr/>
        </p:nvPicPr>
        <p:blipFill>
          <a:blip r:embed="rId14"/>
          <a:stretch/>
        </p:blipFill>
        <p:spPr>
          <a:xfrm>
            <a:off x="-720" y="-22320"/>
            <a:ext cx="1321920" cy="1074240"/>
          </a:xfrm>
          <a:prstGeom prst="rect">
            <a:avLst/>
          </a:prstGeom>
          <a:ln>
            <a:noFill/>
          </a:ln>
        </p:spPr>
      </p:pic>
      <p:sp>
        <p:nvSpPr>
          <p:cNvPr id="136"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137"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138" name="PlaceHolder 4"/>
          <p:cNvSpPr>
            <a:spLocks noGrp="1"/>
          </p:cNvSpPr>
          <p:nvPr>
            <p:ph type="body"/>
          </p:nvPr>
        </p:nvSpPr>
        <p:spPr>
          <a:xfrm>
            <a:off x="628560" y="1825560"/>
            <a:ext cx="78865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24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24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24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24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139" name="PlaceHolder 5"/>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509A0F80-EDDD-46C1-81AC-FA85031FC61E}" type="slidenum">
              <a:rPr lang="en-GB" sz="1200" b="0" strike="noStrike" spc="-1">
                <a:solidFill>
                  <a:srgbClr val="8B8B8B"/>
                </a:solidFill>
                <a:latin typeface="Calibri"/>
              </a:rPr>
              <a:t>‹N°›</a:t>
            </a:fld>
            <a:endParaRPr lang="en-GB" sz="1200" b="0" strike="noStrike" spc="-1">
              <a:latin typeface="Times New Roman"/>
            </a:endParaRPr>
          </a:p>
        </p:txBody>
      </p:sp>
      <p:sp>
        <p:nvSpPr>
          <p:cNvPr id="140" name="PlaceHolder 6"/>
          <p:cNvSpPr>
            <a:spLocks noGrp="1"/>
          </p:cNvSpPr>
          <p:nvPr>
            <p:ph type="body"/>
          </p:nvPr>
        </p:nvSpPr>
        <p:spPr>
          <a:xfrm>
            <a:off x="2570040" y="0"/>
            <a:ext cx="6573600" cy="1043280"/>
          </a:xfrm>
          <a:prstGeom prst="rect">
            <a:avLst/>
          </a:prstGeom>
        </p:spPr>
        <p:txBody>
          <a:bodyPr anchor="ctr">
            <a:no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32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32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32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32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32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3200" b="0" strike="noStrike" spc="-1">
                <a:solidFill>
                  <a:srgbClr val="000000"/>
                </a:solidFill>
                <a:latin typeface="Calibri"/>
              </a:rPr>
              <a:t>Seventh Outline Level</a:t>
            </a:r>
          </a:p>
        </p:txBody>
      </p:sp>
      <p:sp>
        <p:nvSpPr>
          <p:cNvPr id="141" name="PlaceHolder 7"/>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8"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179" name="Picture 4"/>
          <p:cNvPicPr/>
          <p:nvPr/>
        </p:nvPicPr>
        <p:blipFill>
          <a:blip r:embed="rId14"/>
          <a:stretch/>
        </p:blipFill>
        <p:spPr>
          <a:xfrm>
            <a:off x="-720" y="-22320"/>
            <a:ext cx="1321920" cy="1074240"/>
          </a:xfrm>
          <a:prstGeom prst="rect">
            <a:avLst/>
          </a:prstGeom>
          <a:ln>
            <a:noFill/>
          </a:ln>
        </p:spPr>
      </p:pic>
      <p:sp>
        <p:nvSpPr>
          <p:cNvPr id="180"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181"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182" name="PlaceHolder 4"/>
          <p:cNvSpPr>
            <a:spLocks noGrp="1"/>
          </p:cNvSpPr>
          <p:nvPr>
            <p:ph type="title"/>
          </p:nvPr>
        </p:nvSpPr>
        <p:spPr>
          <a:xfrm>
            <a:off x="550440" y="4106160"/>
            <a:ext cx="7886520" cy="1499760"/>
          </a:xfrm>
          <a:prstGeom prst="rect">
            <a:avLst/>
          </a:prstGeom>
        </p:spPr>
        <p:txBody>
          <a:bodyPr>
            <a:noAutofit/>
          </a:bodyPr>
          <a:lstStyle/>
          <a:p>
            <a:pPr>
              <a:lnSpc>
                <a:spcPct val="90000"/>
              </a:lnSpc>
            </a:pPr>
            <a:r>
              <a:rPr lang="en-US" sz="4000" b="1" strike="noStrike" cap="all" spc="-1">
                <a:solidFill>
                  <a:srgbClr val="000000"/>
                </a:solidFill>
                <a:latin typeface="Calibri (heading)"/>
              </a:rPr>
              <a:t>Click to edit Master title style</a:t>
            </a:r>
            <a:endParaRPr lang="en-US" sz="4000" b="0" strike="noStrike" spc="-1">
              <a:solidFill>
                <a:srgbClr val="000000"/>
              </a:solidFill>
              <a:latin typeface="Calibri"/>
            </a:endParaRPr>
          </a:p>
        </p:txBody>
      </p:sp>
      <p:sp>
        <p:nvSpPr>
          <p:cNvPr id="183" name="PlaceHolder 5"/>
          <p:cNvSpPr>
            <a:spLocks noGrp="1"/>
          </p:cNvSpPr>
          <p:nvPr>
            <p:ph type="body"/>
          </p:nvPr>
        </p:nvSpPr>
        <p:spPr>
          <a:xfrm>
            <a:off x="550440" y="3666240"/>
            <a:ext cx="7886520" cy="439560"/>
          </a:xfrm>
          <a:prstGeom prst="rect">
            <a:avLst/>
          </a:prstGeom>
        </p:spPr>
        <p:txBody>
          <a:bodyPr>
            <a:normAutofit/>
          </a:bodyPr>
          <a:lstStyle/>
          <a:p>
            <a:pPr>
              <a:lnSpc>
                <a:spcPct val="90000"/>
              </a:lnSpc>
              <a:spcBef>
                <a:spcPts val="1001"/>
              </a:spcBef>
            </a:pPr>
            <a:r>
              <a:rPr lang="en-US" sz="2000" b="0" strike="noStrike" spc="-1">
                <a:solidFill>
                  <a:srgbClr val="808080"/>
                </a:solidFill>
                <a:latin typeface="Calibri"/>
              </a:rPr>
              <a:t>Click to edit Master text styles</a:t>
            </a:r>
            <a:endParaRPr lang="en-US" sz="2000" b="0" strike="noStrike" spc="-1">
              <a:solidFill>
                <a:srgbClr val="000000"/>
              </a:solidFill>
              <a:latin typeface="Calibri"/>
            </a:endParaRPr>
          </a:p>
        </p:txBody>
      </p:sp>
      <p:sp>
        <p:nvSpPr>
          <p:cNvPr id="184" name="PlaceHolder 6"/>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3AC4AFEB-FBD9-4CDE-87BF-EA46C802A7BA}" type="slidenum">
              <a:rPr lang="en-GB" sz="1200" b="0" strike="noStrike" spc="-1">
                <a:solidFill>
                  <a:srgbClr val="8B8B8B"/>
                </a:solidFill>
                <a:latin typeface="Calibri"/>
              </a:rPr>
              <a:t>‹N°›</a:t>
            </a:fld>
            <a:endParaRPr lang="en-GB" sz="1200" b="0" strike="noStrike" spc="-1">
              <a:latin typeface="Times New Roman"/>
            </a:endParaRPr>
          </a:p>
        </p:txBody>
      </p:sp>
      <p:sp>
        <p:nvSpPr>
          <p:cNvPr id="185" name="PlaceHolder 7"/>
          <p:cNvSpPr>
            <a:spLocks noGrp="1"/>
          </p:cNvSpPr>
          <p:nvPr>
            <p:ph type="body"/>
          </p:nvPr>
        </p:nvSpPr>
        <p:spPr>
          <a:xfrm>
            <a:off x="2811600" y="0"/>
            <a:ext cx="6332040" cy="1034640"/>
          </a:xfrm>
          <a:prstGeom prst="rect">
            <a:avLst/>
          </a:prstGeom>
        </p:spPr>
        <p:txBody>
          <a:bodyPr anchor="ctr">
            <a:normAutofit fontScale="12000"/>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32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32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32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32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32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32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2"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223" name="Picture 4"/>
          <p:cNvPicPr/>
          <p:nvPr/>
        </p:nvPicPr>
        <p:blipFill>
          <a:blip r:embed="rId14"/>
          <a:stretch/>
        </p:blipFill>
        <p:spPr>
          <a:xfrm>
            <a:off x="-720" y="-22320"/>
            <a:ext cx="1321920" cy="1074240"/>
          </a:xfrm>
          <a:prstGeom prst="rect">
            <a:avLst/>
          </a:prstGeom>
          <a:ln>
            <a:noFill/>
          </a:ln>
        </p:spPr>
      </p:pic>
      <p:sp>
        <p:nvSpPr>
          <p:cNvPr id="224"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225"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226" name="PlaceHolder 4"/>
          <p:cNvSpPr>
            <a:spLocks noGrp="1"/>
          </p:cNvSpPr>
          <p:nvPr>
            <p:ph type="dt"/>
          </p:nvPr>
        </p:nvSpPr>
        <p:spPr>
          <a:xfrm>
            <a:off x="628560" y="6356520"/>
            <a:ext cx="2057040" cy="364680"/>
          </a:xfrm>
          <a:prstGeom prst="rect">
            <a:avLst/>
          </a:prstGeom>
        </p:spPr>
        <p:txBody>
          <a:bodyPr anchor="ctr">
            <a:noAutofit/>
          </a:bodyPr>
          <a:lstStyle/>
          <a:p>
            <a:pPr>
              <a:lnSpc>
                <a:spcPct val="100000"/>
              </a:lnSpc>
            </a:pPr>
            <a:fld id="{53B44638-C565-4536-972D-019BECEC4A2F}" type="datetime">
              <a:rPr lang="en-GB" sz="1200" b="0" strike="noStrike" spc="-1">
                <a:solidFill>
                  <a:srgbClr val="8B8B8B"/>
                </a:solidFill>
                <a:latin typeface="Calibri"/>
              </a:rPr>
              <a:t>16/03/2021</a:t>
            </a:fld>
            <a:endParaRPr lang="en-GB" sz="1200" b="0" strike="noStrike" spc="-1">
              <a:latin typeface="Times New Roman"/>
            </a:endParaRPr>
          </a:p>
        </p:txBody>
      </p:sp>
      <p:sp>
        <p:nvSpPr>
          <p:cNvPr id="227" name="PlaceHolder 5"/>
          <p:cNvSpPr>
            <a:spLocks noGrp="1"/>
          </p:cNvSpPr>
          <p:nvPr>
            <p:ph type="ftr"/>
          </p:nvPr>
        </p:nvSpPr>
        <p:spPr>
          <a:xfrm>
            <a:off x="3029040" y="6356520"/>
            <a:ext cx="3085920" cy="364680"/>
          </a:xfrm>
          <a:prstGeom prst="rect">
            <a:avLst/>
          </a:prstGeom>
        </p:spPr>
        <p:txBody>
          <a:bodyPr anchor="ctr">
            <a:noAutofit/>
          </a:bodyPr>
          <a:lstStyle/>
          <a:p>
            <a:endParaRPr lang="en-GB" sz="2400" b="0" strike="noStrike" spc="-1">
              <a:latin typeface="Times New Roman"/>
            </a:endParaRPr>
          </a:p>
        </p:txBody>
      </p:sp>
      <p:sp>
        <p:nvSpPr>
          <p:cNvPr id="228" name="PlaceHolder 6"/>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52C48CA6-64C5-4675-BEF4-0C652FE9F02A}" type="slidenum">
              <a:rPr lang="en-GB" sz="1200" b="0" strike="noStrike" spc="-1">
                <a:solidFill>
                  <a:srgbClr val="8B8B8B"/>
                </a:solidFill>
                <a:latin typeface="Calibri"/>
              </a:rPr>
              <a:t>‹N°›</a:t>
            </a:fld>
            <a:endParaRPr lang="en-GB" sz="1200" b="0" strike="noStrike" spc="-1">
              <a:latin typeface="Times New Roman"/>
            </a:endParaRPr>
          </a:p>
        </p:txBody>
      </p:sp>
      <p:sp>
        <p:nvSpPr>
          <p:cNvPr id="229" name="PlaceHolder 7"/>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Calibri"/>
              </a:rPr>
              <a:t>Click to edit the title text format</a:t>
            </a:r>
          </a:p>
        </p:txBody>
      </p:sp>
      <p:sp>
        <p:nvSpPr>
          <p:cNvPr id="230" name="PlaceHolder 8"/>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7"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268" name="Picture 4"/>
          <p:cNvPicPr/>
          <p:nvPr/>
        </p:nvPicPr>
        <p:blipFill>
          <a:blip r:embed="rId14"/>
          <a:stretch/>
        </p:blipFill>
        <p:spPr>
          <a:xfrm>
            <a:off x="-720" y="-22320"/>
            <a:ext cx="1321920" cy="1074240"/>
          </a:xfrm>
          <a:prstGeom prst="rect">
            <a:avLst/>
          </a:prstGeom>
          <a:ln>
            <a:noFill/>
          </a:ln>
        </p:spPr>
      </p:pic>
      <p:sp>
        <p:nvSpPr>
          <p:cNvPr id="269"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270"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271" name="PlaceHolder 4"/>
          <p:cNvSpPr>
            <a:spLocks noGrp="1"/>
          </p:cNvSpPr>
          <p:nvPr>
            <p:ph type="title"/>
          </p:nvPr>
        </p:nvSpPr>
        <p:spPr>
          <a:xfrm>
            <a:off x="628560" y="365040"/>
            <a:ext cx="7886520" cy="1325160"/>
          </a:xfrm>
          <a:prstGeom prst="rect">
            <a:avLst/>
          </a:prstGeom>
        </p:spPr>
        <p:txBody>
          <a:bodyPr anchor="ctr">
            <a:noAutofit/>
          </a:bodyPr>
          <a:lstStyle/>
          <a:p>
            <a:pPr>
              <a:lnSpc>
                <a:spcPct val="90000"/>
              </a:lnSpc>
            </a:pPr>
            <a:r>
              <a:rPr lang="en-US" sz="4400" b="0" strike="noStrike" spc="-1">
                <a:solidFill>
                  <a:srgbClr val="000000"/>
                </a:solidFill>
                <a:latin typeface="Calibri Light"/>
              </a:rPr>
              <a:t>Click to edit Master title style</a:t>
            </a:r>
            <a:endParaRPr lang="en-US" sz="4400" b="0" strike="noStrike" spc="-1">
              <a:solidFill>
                <a:srgbClr val="000000"/>
              </a:solidFill>
              <a:latin typeface="Calibri"/>
            </a:endParaRPr>
          </a:p>
        </p:txBody>
      </p:sp>
      <p:sp>
        <p:nvSpPr>
          <p:cNvPr id="272" name="PlaceHolder 5"/>
          <p:cNvSpPr>
            <a:spLocks noGrp="1"/>
          </p:cNvSpPr>
          <p:nvPr>
            <p:ph type="body"/>
          </p:nvPr>
        </p:nvSpPr>
        <p:spPr>
          <a:xfrm>
            <a:off x="628560" y="1825560"/>
            <a:ext cx="7886520" cy="4350960"/>
          </a:xfrm>
          <a:prstGeom prst="rect">
            <a:avLst/>
          </a:prstGeom>
        </p:spPr>
        <p:txBody>
          <a:bodyPr>
            <a:noAutofit/>
          </a:bodyPr>
          <a:lstStyle/>
          <a:p>
            <a:pPr marL="228600" indent="-22824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24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24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24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24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273" name="PlaceHolder 6"/>
          <p:cNvSpPr>
            <a:spLocks noGrp="1"/>
          </p:cNvSpPr>
          <p:nvPr>
            <p:ph type="dt"/>
          </p:nvPr>
        </p:nvSpPr>
        <p:spPr>
          <a:xfrm>
            <a:off x="628560" y="6356520"/>
            <a:ext cx="2057040" cy="364680"/>
          </a:xfrm>
          <a:prstGeom prst="rect">
            <a:avLst/>
          </a:prstGeom>
        </p:spPr>
        <p:txBody>
          <a:bodyPr anchor="ctr">
            <a:noAutofit/>
          </a:bodyPr>
          <a:lstStyle/>
          <a:p>
            <a:pPr>
              <a:lnSpc>
                <a:spcPct val="100000"/>
              </a:lnSpc>
            </a:pPr>
            <a:fld id="{C521B6A3-B35F-442D-AFB2-70788DEB95E3}" type="datetime">
              <a:rPr lang="en-GB" sz="1200" b="0" strike="noStrike" spc="-1">
                <a:solidFill>
                  <a:srgbClr val="8B8B8B"/>
                </a:solidFill>
                <a:latin typeface="Calibri"/>
              </a:rPr>
              <a:t>16/03/2021</a:t>
            </a:fld>
            <a:endParaRPr lang="en-GB" sz="1200" b="0" strike="noStrike" spc="-1">
              <a:latin typeface="Times New Roman"/>
            </a:endParaRPr>
          </a:p>
        </p:txBody>
      </p:sp>
      <p:sp>
        <p:nvSpPr>
          <p:cNvPr id="274" name="PlaceHolder 7"/>
          <p:cNvSpPr>
            <a:spLocks noGrp="1"/>
          </p:cNvSpPr>
          <p:nvPr>
            <p:ph type="ftr"/>
          </p:nvPr>
        </p:nvSpPr>
        <p:spPr>
          <a:xfrm>
            <a:off x="3029040" y="6356520"/>
            <a:ext cx="3085920" cy="364680"/>
          </a:xfrm>
          <a:prstGeom prst="rect">
            <a:avLst/>
          </a:prstGeom>
        </p:spPr>
        <p:txBody>
          <a:bodyPr anchor="ctr">
            <a:noAutofit/>
          </a:bodyPr>
          <a:lstStyle/>
          <a:p>
            <a:endParaRPr lang="en-GB" sz="2400" b="0" strike="noStrike" spc="-1">
              <a:latin typeface="Times New Roman"/>
            </a:endParaRPr>
          </a:p>
        </p:txBody>
      </p:sp>
      <p:sp>
        <p:nvSpPr>
          <p:cNvPr id="275" name="PlaceHolder 8"/>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46BF403A-E45C-4691-B2E8-511F7A740277}" type="slidenum">
              <a:rPr lang="en-GB" sz="1200" b="0" strike="noStrike" spc="-1">
                <a:solidFill>
                  <a:srgbClr val="8B8B8B"/>
                </a:solidFill>
                <a:latin typeface="Calibri"/>
              </a:rPr>
              <a:t>‹N°›</a:t>
            </a:fld>
            <a:endParaRPr lang="en-GB"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2" name="CustomShape 1"/>
          <p:cNvSpPr/>
          <p:nvPr/>
        </p:nvSpPr>
        <p:spPr>
          <a:xfrm>
            <a:off x="0" y="-27000"/>
            <a:ext cx="9143640" cy="107928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pic>
        <p:nvPicPr>
          <p:cNvPr id="313" name="Picture 4"/>
          <p:cNvPicPr/>
          <p:nvPr/>
        </p:nvPicPr>
        <p:blipFill>
          <a:blip r:embed="rId14"/>
          <a:stretch/>
        </p:blipFill>
        <p:spPr>
          <a:xfrm>
            <a:off x="-720" y="-22320"/>
            <a:ext cx="1321920" cy="1074240"/>
          </a:xfrm>
          <a:prstGeom prst="rect">
            <a:avLst/>
          </a:prstGeom>
          <a:ln>
            <a:noFill/>
          </a:ln>
        </p:spPr>
      </p:pic>
      <p:sp>
        <p:nvSpPr>
          <p:cNvPr id="314" name="CustomShape 2"/>
          <p:cNvSpPr/>
          <p:nvPr/>
        </p:nvSpPr>
        <p:spPr>
          <a:xfrm>
            <a:off x="0" y="6588000"/>
            <a:ext cx="9143640" cy="296640"/>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p:style>
      </p:sp>
      <p:sp>
        <p:nvSpPr>
          <p:cNvPr id="315" name="CustomShape 3"/>
          <p:cNvSpPr/>
          <p:nvPr/>
        </p:nvSpPr>
        <p:spPr>
          <a:xfrm>
            <a:off x="-60480" y="6597000"/>
            <a:ext cx="3217320" cy="242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FFFFFF"/>
                </a:solidFill>
                <a:latin typeface="Calibri"/>
                <a:ea typeface="MS PGothic"/>
              </a:rPr>
              <a:t>www.coe.int/cybercrime			</a:t>
            </a:r>
            <a:endParaRPr lang="en-GB" sz="1000" b="0" strike="noStrike" spc="-1">
              <a:latin typeface="Arial"/>
            </a:endParaRPr>
          </a:p>
        </p:txBody>
      </p:sp>
      <p:sp>
        <p:nvSpPr>
          <p:cNvPr id="316" name="PlaceHolder 4"/>
          <p:cNvSpPr>
            <a:spLocks noGrp="1"/>
          </p:cNvSpPr>
          <p:nvPr>
            <p:ph type="title"/>
          </p:nvPr>
        </p:nvSpPr>
        <p:spPr>
          <a:xfrm>
            <a:off x="685800" y="1122480"/>
            <a:ext cx="7772040" cy="2387160"/>
          </a:xfrm>
          <a:prstGeom prst="rect">
            <a:avLst/>
          </a:prstGeom>
        </p:spPr>
        <p:txBody>
          <a:bodyPr anchor="b">
            <a:noAutofit/>
          </a:bodyPr>
          <a:lstStyle/>
          <a:p>
            <a:pPr algn="ctr">
              <a:lnSpc>
                <a:spcPct val="90000"/>
              </a:lnSpc>
            </a:pPr>
            <a:r>
              <a:rPr lang="en-US" sz="6000" b="0" strike="noStrike" spc="-1">
                <a:solidFill>
                  <a:srgbClr val="000000"/>
                </a:solidFill>
                <a:latin typeface="Calibri Light"/>
              </a:rPr>
              <a:t>Click to edit Master title style</a:t>
            </a:r>
            <a:endParaRPr lang="en-US" sz="6000" b="0" strike="noStrike" spc="-1">
              <a:solidFill>
                <a:srgbClr val="000000"/>
              </a:solidFill>
              <a:latin typeface="Calibri"/>
            </a:endParaRPr>
          </a:p>
        </p:txBody>
      </p:sp>
      <p:sp>
        <p:nvSpPr>
          <p:cNvPr id="317" name="PlaceHolder 5"/>
          <p:cNvSpPr>
            <a:spLocks noGrp="1"/>
          </p:cNvSpPr>
          <p:nvPr>
            <p:ph type="dt"/>
          </p:nvPr>
        </p:nvSpPr>
        <p:spPr>
          <a:xfrm>
            <a:off x="628560" y="6356520"/>
            <a:ext cx="2057040" cy="364680"/>
          </a:xfrm>
          <a:prstGeom prst="rect">
            <a:avLst/>
          </a:prstGeom>
        </p:spPr>
        <p:txBody>
          <a:bodyPr anchor="ctr">
            <a:noAutofit/>
          </a:bodyPr>
          <a:lstStyle/>
          <a:p>
            <a:pPr>
              <a:lnSpc>
                <a:spcPct val="100000"/>
              </a:lnSpc>
            </a:pPr>
            <a:fld id="{EFCEA413-88CD-4191-A274-D44B03BED41C}" type="datetime">
              <a:rPr lang="en-GB" sz="1200" b="0" strike="noStrike" spc="-1">
                <a:solidFill>
                  <a:srgbClr val="8B8B8B"/>
                </a:solidFill>
                <a:latin typeface="Calibri"/>
              </a:rPr>
              <a:t>16/03/2021</a:t>
            </a:fld>
            <a:endParaRPr lang="en-GB" sz="1200" b="0" strike="noStrike" spc="-1">
              <a:latin typeface="Times New Roman"/>
            </a:endParaRPr>
          </a:p>
        </p:txBody>
      </p:sp>
      <p:sp>
        <p:nvSpPr>
          <p:cNvPr id="318" name="PlaceHolder 6"/>
          <p:cNvSpPr>
            <a:spLocks noGrp="1"/>
          </p:cNvSpPr>
          <p:nvPr>
            <p:ph type="ftr"/>
          </p:nvPr>
        </p:nvSpPr>
        <p:spPr>
          <a:xfrm>
            <a:off x="3029040" y="6356520"/>
            <a:ext cx="3085920" cy="364680"/>
          </a:xfrm>
          <a:prstGeom prst="rect">
            <a:avLst/>
          </a:prstGeom>
        </p:spPr>
        <p:txBody>
          <a:bodyPr anchor="ctr">
            <a:noAutofit/>
          </a:bodyPr>
          <a:lstStyle/>
          <a:p>
            <a:endParaRPr lang="en-GB" sz="2400" b="0" strike="noStrike" spc="-1">
              <a:latin typeface="Times New Roman"/>
            </a:endParaRPr>
          </a:p>
        </p:txBody>
      </p:sp>
      <p:sp>
        <p:nvSpPr>
          <p:cNvPr id="319" name="PlaceHolder 7"/>
          <p:cNvSpPr>
            <a:spLocks noGrp="1"/>
          </p:cNvSpPr>
          <p:nvPr>
            <p:ph type="sldNum"/>
          </p:nvPr>
        </p:nvSpPr>
        <p:spPr>
          <a:xfrm>
            <a:off x="6458040" y="6356520"/>
            <a:ext cx="2057040" cy="364680"/>
          </a:xfrm>
          <a:prstGeom prst="rect">
            <a:avLst/>
          </a:prstGeom>
        </p:spPr>
        <p:txBody>
          <a:bodyPr anchor="ctr">
            <a:noAutofit/>
          </a:bodyPr>
          <a:lstStyle/>
          <a:p>
            <a:pPr algn="r">
              <a:lnSpc>
                <a:spcPct val="100000"/>
              </a:lnSpc>
            </a:pPr>
            <a:fld id="{869CABB3-552E-4E05-A6E8-3D9357209A18}" type="slidenum">
              <a:rPr lang="en-GB" sz="1200" b="0" strike="noStrike" spc="-1">
                <a:solidFill>
                  <a:srgbClr val="8B8B8B"/>
                </a:solidFill>
                <a:latin typeface="Calibri"/>
              </a:rPr>
              <a:t>‹N°›</a:t>
            </a:fld>
            <a:endParaRPr lang="en-GB" sz="1200" b="0" strike="noStrike" spc="-1">
              <a:latin typeface="Times New Roman"/>
            </a:endParaRPr>
          </a:p>
        </p:txBody>
      </p:sp>
      <p:sp>
        <p:nvSpPr>
          <p:cNvPr id="320" name="PlaceHolder 8"/>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1.xml"/><Relationship Id="rId1" Type="http://schemas.openxmlformats.org/officeDocument/2006/relationships/themeOverride" Target="../theme/themeOverride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1.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6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6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1.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6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3.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TextShape 1"/>
          <p:cNvSpPr txBox="1"/>
          <p:nvPr/>
        </p:nvSpPr>
        <p:spPr>
          <a:xfrm>
            <a:off x="448200" y="1251000"/>
            <a:ext cx="8073720" cy="723960"/>
          </a:xfrm>
          <a:prstGeom prst="rect">
            <a:avLst/>
          </a:prstGeom>
          <a:noFill/>
          <a:ln>
            <a:noFill/>
          </a:ln>
        </p:spPr>
        <p:txBody>
          <a:bodyPr>
            <a:normAutofit/>
          </a:bodyPr>
          <a:lstStyle/>
          <a:p>
            <a:pPr algn="ctr">
              <a:lnSpc>
                <a:spcPct val="100000"/>
              </a:lnSpc>
            </a:pPr>
            <a:r>
              <a:rPr lang="en-US" sz="1400" b="1" strike="noStrike" spc="-1">
                <a:solidFill>
                  <a:srgbClr val="000000"/>
                </a:solidFill>
                <a:latin typeface="Verdana"/>
                <a:ea typeface="MS PGothic"/>
              </a:rPr>
              <a:t>Cours introductif de formation judiciaire sur la cybercriminalité et les preuves électroniques</a:t>
            </a:r>
            <a:endParaRPr lang="en-US" sz="1400" b="0" strike="noStrike" spc="-1">
              <a:solidFill>
                <a:srgbClr val="000000"/>
              </a:solidFill>
              <a:latin typeface="Calibri"/>
            </a:endParaRPr>
          </a:p>
        </p:txBody>
      </p:sp>
      <p:sp>
        <p:nvSpPr>
          <p:cNvPr id="364" name="TextShape 2"/>
          <p:cNvSpPr txBox="1"/>
          <p:nvPr/>
        </p:nvSpPr>
        <p:spPr>
          <a:xfrm>
            <a:off x="447840" y="2579760"/>
            <a:ext cx="8073720" cy="2673000"/>
          </a:xfrm>
          <a:prstGeom prst="rect">
            <a:avLst/>
          </a:prstGeom>
          <a:noFill/>
          <a:ln>
            <a:noFill/>
          </a:ln>
        </p:spPr>
        <p:txBody>
          <a:bodyPr>
            <a:normAutofit fontScale="85000" lnSpcReduction="20000"/>
          </a:bodyPr>
          <a:lstStyle/>
          <a:p>
            <a:pPr algn="ctr">
              <a:lnSpc>
                <a:spcPct val="90000"/>
              </a:lnSpc>
            </a:pPr>
            <a:r>
              <a:rPr lang="en-US" sz="3200" b="1" strike="noStrike" spc="-1">
                <a:solidFill>
                  <a:srgbClr val="000000"/>
                </a:solidFill>
                <a:latin typeface="Calibri"/>
              </a:rPr>
              <a:t>Pouvoirs procéduraux de la Convention de Budapest - Partie 1</a:t>
            </a:r>
            <a:endParaRPr lang="en-US" sz="3200" b="0" strike="noStrike" spc="-1">
              <a:solidFill>
                <a:srgbClr val="000000"/>
              </a:solidFill>
              <a:latin typeface="Calibri"/>
            </a:endParaRPr>
          </a:p>
          <a:p>
            <a:pPr algn="ctr">
              <a:lnSpc>
                <a:spcPct val="90000"/>
              </a:lnSpc>
            </a:pPr>
            <a:endParaRPr lang="en-US" sz="3200" b="0" strike="noStrike" spc="-1">
              <a:solidFill>
                <a:srgbClr val="000000"/>
              </a:solidFill>
              <a:latin typeface="Calibri"/>
            </a:endParaRPr>
          </a:p>
          <a:p>
            <a:pPr algn="ctr">
              <a:lnSpc>
                <a:spcPct val="90000"/>
              </a:lnSpc>
            </a:pPr>
            <a:endParaRPr lang="en-US" sz="3200" b="0" strike="noStrike" spc="-1">
              <a:solidFill>
                <a:srgbClr val="000000"/>
              </a:solidFill>
              <a:latin typeface="Calibri"/>
            </a:endParaRPr>
          </a:p>
          <a:p>
            <a:pPr algn="ctr">
              <a:lnSpc>
                <a:spcPct val="90000"/>
              </a:lnSpc>
            </a:pPr>
            <a:endParaRPr lang="en-US" sz="3200" b="0" strike="noStrike" spc="-1">
              <a:solidFill>
                <a:srgbClr val="000000"/>
              </a:solidFill>
              <a:latin typeface="Calibri"/>
            </a:endParaRPr>
          </a:p>
          <a:p>
            <a:pPr algn="ctr">
              <a:lnSpc>
                <a:spcPct val="90000"/>
              </a:lnSpc>
            </a:pPr>
            <a:endParaRPr lang="en-US" sz="3200" b="0" strike="noStrike" spc="-1">
              <a:solidFill>
                <a:srgbClr val="000000"/>
              </a:solidFill>
              <a:latin typeface="Calibri"/>
            </a:endParaRPr>
          </a:p>
          <a:p>
            <a:pPr algn="ctr">
              <a:lnSpc>
                <a:spcPct val="90000"/>
              </a:lnSpc>
            </a:pPr>
            <a:r>
              <a:rPr lang="en-US" sz="1400" b="1" strike="noStrike" spc="-1">
                <a:solidFill>
                  <a:srgbClr val="000000"/>
                </a:solidFill>
                <a:latin typeface="Calibri"/>
              </a:rPr>
              <a:t>Xxxxx XXXXXXXX</a:t>
            </a: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r>
              <a:rPr lang="en-US" sz="1400" b="1" i="1" strike="noStrike" spc="-1">
                <a:solidFill>
                  <a:srgbClr val="000000"/>
                </a:solidFill>
                <a:latin typeface="Calibri"/>
              </a:rPr>
              <a:t>Conseil de l’Europe</a:t>
            </a: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r>
              <a:rPr lang="en-US" sz="1400" b="1" strike="noStrike" spc="-1">
                <a:solidFill>
                  <a:srgbClr val="2F618F"/>
                </a:solidFill>
                <a:latin typeface="Calibri"/>
              </a:rPr>
              <a:t>email</a:t>
            </a: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pPr>
            <a:endParaRPr lang="en-US" sz="1400" b="0" strike="noStrike" spc="-1">
              <a:solidFill>
                <a:srgbClr val="000000"/>
              </a:solidFill>
              <a:latin typeface="Calibri"/>
            </a:endParaRPr>
          </a:p>
          <a:p>
            <a:pPr algn="ctr">
              <a:lnSpc>
                <a:spcPct val="90000"/>
              </a:lnSpc>
              <a:spcBef>
                <a:spcPts val="1001"/>
              </a:spcBef>
            </a:pPr>
            <a:endParaRPr lang="en-US" sz="1400" b="0" strike="noStrike" spc="-1">
              <a:solidFill>
                <a:srgbClr val="000000"/>
              </a:solidFill>
              <a:latin typeface="Calibri"/>
            </a:endParaRPr>
          </a:p>
        </p:txBody>
      </p:sp>
      <p:sp>
        <p:nvSpPr>
          <p:cNvPr id="365" name="TextShape 3"/>
          <p:cNvSpPr txBox="1"/>
          <p:nvPr/>
        </p:nvSpPr>
        <p:spPr>
          <a:xfrm>
            <a:off x="447840" y="5589720"/>
            <a:ext cx="8073720" cy="604440"/>
          </a:xfrm>
          <a:prstGeom prst="rect">
            <a:avLst/>
          </a:prstGeom>
          <a:noFill/>
          <a:ln>
            <a:noFill/>
          </a:ln>
        </p:spPr>
        <p:txBody>
          <a:bodyPr>
            <a:noAutofit/>
          </a:bodyPr>
          <a:lstStyle/>
          <a:p>
            <a:pPr algn="ctr">
              <a:lnSpc>
                <a:spcPct val="90000"/>
              </a:lnSpc>
            </a:pPr>
            <a:r>
              <a:rPr lang="en-US" sz="1400" b="0" strike="noStrike" spc="-1">
                <a:solidFill>
                  <a:srgbClr val="000000"/>
                </a:solidFill>
                <a:latin typeface="Verdana"/>
              </a:rPr>
              <a:t>DD Mois AAAA</a:t>
            </a:r>
            <a:endParaRPr lang="en-US" sz="1400" b="0" strike="noStrike" spc="-1">
              <a:solidFill>
                <a:srgbClr val="000000"/>
              </a:solidFill>
              <a:latin typeface="Calibri"/>
            </a:endParaRPr>
          </a:p>
          <a:p>
            <a:pPr algn="ctr">
              <a:lnSpc>
                <a:spcPct val="90000"/>
              </a:lnSpc>
              <a:spcBef>
                <a:spcPts val="1001"/>
              </a:spcBef>
            </a:pPr>
            <a:endParaRPr lang="en-US" sz="1400" b="0" strike="noStrike" spc="-1">
              <a:solidFill>
                <a:srgbClr val="000000"/>
              </a:solidFill>
              <a:latin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CustomShape 2"/>
          <p:cNvSpPr/>
          <p:nvPr/>
        </p:nvSpPr>
        <p:spPr>
          <a:xfrm>
            <a:off x="4630320" y="1518840"/>
            <a:ext cx="3978360" cy="39688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la </a:t>
            </a:r>
            <a:r>
              <a:rPr lang="en-GB" dirty="0" err="1">
                <a:latin typeface="Calibri Light" panose="020F0302020204030204" pitchFamily="34" charset="0"/>
                <a:cs typeface="Calibri Light" panose="020F0302020204030204" pitchFamily="34" charset="0"/>
              </a:rPr>
              <a:t>procédure</a:t>
            </a:r>
            <a:r>
              <a:rPr lang="en-GB" dirty="0">
                <a:latin typeface="Calibri Light" panose="020F0302020204030204" pitchFamily="34" charset="0"/>
                <a:cs typeface="Calibri Light" panose="020F0302020204030204" pitchFamily="34" charset="0"/>
              </a:rPr>
              <a:t> doit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proportionnel</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la nature et aux </a:t>
            </a:r>
            <a:r>
              <a:rPr lang="en-GB" dirty="0" err="1">
                <a:latin typeface="Calibri Light" panose="020F0302020204030204" pitchFamily="34" charset="0"/>
                <a:cs typeface="Calibri Light" panose="020F0302020204030204" pitchFamily="34" charset="0"/>
              </a:rPr>
              <a:t>circonstances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l'infraction</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droit interne doit </a:t>
            </a:r>
            <a:r>
              <a:rPr lang="en-GB" dirty="0" err="1">
                <a:latin typeface="Calibri Light" panose="020F0302020204030204" pitchFamily="34" charset="0"/>
                <a:cs typeface="Calibri Light" panose="020F0302020204030204" pitchFamily="34" charset="0"/>
              </a:rPr>
              <a:t>prévoir</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limites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la </a:t>
            </a:r>
            <a:r>
              <a:rPr lang="en-GB" dirty="0" err="1">
                <a:latin typeface="Calibri Light" panose="020F0302020204030204" pitchFamily="34" charset="0"/>
                <a:cs typeface="Calibri Light" panose="020F0302020204030204" pitchFamily="34" charset="0"/>
              </a:rPr>
              <a:t>portée</a:t>
            </a:r>
            <a:r>
              <a:rPr lang="en-GB" dirty="0">
                <a:latin typeface="Calibri Light" panose="020F0302020204030204" pitchFamily="34" charset="0"/>
                <a:cs typeface="Calibri Light" panose="020F0302020204030204" pitchFamily="34" charset="0"/>
              </a:rPr>
              <a:t> excessive des ordonnances de production et des exigences de nature </a:t>
            </a:r>
            <a:r>
              <a:rPr lang="en-GB" dirty="0" err="1">
                <a:latin typeface="Calibri Light" panose="020F0302020204030204" pitchFamily="34" charset="0"/>
                <a:cs typeface="Calibri Light" panose="020F0302020204030204" pitchFamily="34" charset="0"/>
              </a:rPr>
              <a:t>raisonnable</a:t>
            </a:r>
            <a:r>
              <a:rPr lang="en-GB" dirty="0">
                <a:latin typeface="Calibri Light" panose="020F0302020204030204" pitchFamily="34" charset="0"/>
                <a:cs typeface="Calibri Light" panose="020F0302020204030204" pitchFamily="34" charset="0"/>
              </a:rPr>
              <a:t> pour les perquisitions et les </a:t>
            </a:r>
            <a:r>
              <a:rPr lang="en-GB" dirty="0" err="1">
                <a:latin typeface="Calibri Light" panose="020F0302020204030204" pitchFamily="34" charset="0"/>
                <a:cs typeface="Calibri Light" panose="020F0302020204030204" pitchFamily="34" charset="0"/>
              </a:rPr>
              <a:t>saisies</a:t>
            </a:r>
            <a:r>
              <a:rPr lang="en-GB" dirty="0">
                <a:latin typeface="Calibri Light" panose="020F0302020204030204" pitchFamily="34" charset="0"/>
                <a:cs typeface="Calibri Light" panose="020F0302020204030204" pitchFamily="34" charset="0"/>
              </a:rPr>
              <a:t>.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Parties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tenues de </a:t>
            </a:r>
            <a:r>
              <a:rPr lang="en-GB" dirty="0" err="1">
                <a:latin typeface="Calibri Light" panose="020F0302020204030204" pitchFamily="34" charset="0"/>
                <a:cs typeface="Calibri Light" panose="020F0302020204030204" pitchFamily="34" charset="0"/>
              </a:rPr>
              <a:t>mettre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œuvre</a:t>
            </a:r>
            <a:r>
              <a:rPr lang="en-GB" dirty="0">
                <a:latin typeface="Calibri Light" panose="020F0302020204030204" pitchFamily="34" charset="0"/>
                <a:cs typeface="Calibri Light" panose="020F0302020204030204" pitchFamily="34" charset="0"/>
              </a:rPr>
              <a:t> le </a:t>
            </a:r>
            <a:r>
              <a:rPr lang="en-GB" dirty="0" err="1">
                <a:latin typeface="Calibri Light" panose="020F0302020204030204" pitchFamily="34" charset="0"/>
                <a:cs typeface="Calibri Light" panose="020F0302020204030204" pitchFamily="34" charset="0"/>
              </a:rPr>
              <a:t>principe</a:t>
            </a:r>
            <a:r>
              <a:rPr lang="en-GB" dirty="0">
                <a:latin typeface="Calibri Light" panose="020F0302020204030204" pitchFamily="34" charset="0"/>
                <a:cs typeface="Calibri Light" panose="020F0302020204030204" pitchFamily="34" charset="0"/>
              </a:rPr>
              <a:t> de la </a:t>
            </a:r>
            <a:r>
              <a:rPr lang="en-GB" dirty="0" err="1">
                <a:latin typeface="Calibri Light" panose="020F0302020204030204" pitchFamily="34" charset="0"/>
                <a:cs typeface="Calibri Light" panose="020F0302020204030204" pitchFamily="34" charset="0"/>
              </a:rPr>
              <a:t>proportionnalité</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conformément</a:t>
            </a:r>
            <a:r>
              <a:rPr lang="en-GB" dirty="0">
                <a:latin typeface="Calibri Light" panose="020F0302020204030204" pitchFamily="34" charset="0"/>
                <a:cs typeface="Calibri Light" panose="020F0302020204030204" pitchFamily="34" charset="0"/>
              </a:rPr>
              <a:t> au droit interne.</a:t>
            </a:r>
          </a:p>
        </p:txBody>
      </p:sp>
      <p:sp>
        <p:nvSpPr>
          <p:cNvPr id="394" name="CustomShape 3"/>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a:solidFill>
                  <a:srgbClr val="FFFFFF"/>
                </a:solidFill>
                <a:latin typeface="Verdana"/>
                <a:ea typeface="Verdana"/>
              </a:rPr>
              <a:t>Conditions et </a:t>
            </a:r>
            <a:r>
              <a:rPr lang="en-GB" sz="3200" b="0" strike="noStrike" spc="-1" dirty="0" err="1">
                <a:solidFill>
                  <a:srgbClr val="FFFFFF"/>
                </a:solidFill>
                <a:latin typeface="Verdana"/>
                <a:ea typeface="Verdana"/>
              </a:rPr>
              <a:t>sauvegardes</a:t>
            </a:r>
            <a:endParaRPr lang="en-GB" sz="3200" b="0" strike="noStrike" spc="-1" dirty="0">
              <a:latin typeface="Arial"/>
            </a:endParaRPr>
          </a:p>
        </p:txBody>
      </p:sp>
      <p:sp>
        <p:nvSpPr>
          <p:cNvPr id="5" name="CustomShape 1">
            <a:extLst>
              <a:ext uri="{FF2B5EF4-FFF2-40B4-BE49-F238E27FC236}">
                <a16:creationId xmlns:a16="http://schemas.microsoft.com/office/drawing/2014/main" xmlns="" id="{45F7C349-4E8E-40C9-8200-27A1D14C56A2}"/>
              </a:ext>
            </a:extLst>
          </p:cNvPr>
          <p:cNvSpPr/>
          <p:nvPr/>
        </p:nvSpPr>
        <p:spPr>
          <a:xfrm>
            <a:off x="153000" y="1445760"/>
            <a:ext cx="3889080" cy="447669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1 </a:t>
            </a:r>
            <a:r>
              <a:rPr lang="fr-FR" sz="1500" spc="-1" dirty="0">
                <a:solidFill>
                  <a:srgbClr val="000000"/>
                </a:solidFill>
                <a:latin typeface="Calibri"/>
              </a:rPr>
              <a:t>Chaque Partie veille à ce que l’instauration, la mise en œuvre et l’application des pouvoirs et procédures prévus dans la présente section soient soumises aux conditions et sauvegardes prévues par son droit interne, qui doit assurer une protection adéquate des droits de l'homme et des libertés, en particulier des droits établis conformément aux obligations que celle-ci a souscrites en application de la Convention de sauvegarde des Droits de l’Homme et des Libertés fondamentales du Conseil de l'Europe (1950) et du Pacte international relatif aux droits civils et politiques des Nations Unies (1966), ou d’autres instruments internationaux applicables concernant les droits de l’homme, et qui doit intégrer le principe de </a:t>
            </a:r>
            <a:r>
              <a:rPr lang="fr-FR" sz="1500" b="1" spc="-1" dirty="0">
                <a:solidFill>
                  <a:srgbClr val="FF0000"/>
                </a:solidFill>
                <a:latin typeface="Calibri"/>
              </a:rPr>
              <a:t>la proportionnalité</a:t>
            </a:r>
            <a:r>
              <a:rPr lang="fr-FR" sz="1500" spc="-1" dirty="0">
                <a:solidFill>
                  <a:srgbClr val="000000"/>
                </a:solidFill>
                <a:latin typeface="Calibri"/>
              </a:rPr>
              <a:t>.</a:t>
            </a:r>
            <a:endParaRPr lang="en-GB" sz="1500" spc="-1" dirty="0">
              <a:solidFill>
                <a:srgbClr val="000000"/>
              </a:solidFill>
              <a:latin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ustomShape 1"/>
          <p:cNvSpPr/>
          <p:nvPr/>
        </p:nvSpPr>
        <p:spPr>
          <a:xfrm>
            <a:off x="153000" y="1436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2 </a:t>
            </a:r>
            <a:r>
              <a:rPr lang="fr-FR" sz="1600" spc="-1" dirty="0">
                <a:solidFill>
                  <a:srgbClr val="000000"/>
                </a:solidFill>
                <a:latin typeface="Calibri"/>
              </a:rPr>
              <a:t>Lorsque cela est approprié, eu </a:t>
            </a:r>
            <a:r>
              <a:rPr lang="fr-FR" sz="1500" b="1" spc="-1" dirty="0">
                <a:solidFill>
                  <a:srgbClr val="FF0000"/>
                </a:solidFill>
                <a:latin typeface="Calibri"/>
              </a:rPr>
              <a:t>égard à la nature de la procédure ou du pouvoir concerné</a:t>
            </a:r>
            <a:r>
              <a:rPr lang="fr-FR" sz="1600" spc="-1" dirty="0">
                <a:solidFill>
                  <a:srgbClr val="000000"/>
                </a:solidFill>
                <a:latin typeface="Calibri"/>
              </a:rPr>
              <a:t>, ces conditions et sauvegardes incluent, entre autres, une supervision judiciaire ou d’autres formes de supervision indépendante, des motifs justifiant l’application ainsi que la limitation du champ d’application et de la durée du pouvoir ou de la procédure en question.</a:t>
            </a:r>
            <a:endParaRPr lang="en-GB" sz="1600" b="0" strike="noStrike" spc="-1" dirty="0">
              <a:latin typeface="Arial"/>
            </a:endParaRPr>
          </a:p>
          <a:p>
            <a:pPr algn="just">
              <a:lnSpc>
                <a:spcPct val="100000"/>
              </a:lnSpc>
            </a:pPr>
            <a:endParaRPr lang="en-GB" sz="1600" b="0" strike="noStrike" spc="-1" dirty="0">
              <a:latin typeface="Arial"/>
            </a:endParaRPr>
          </a:p>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3 </a:t>
            </a:r>
            <a:r>
              <a:rPr lang="fr-FR" sz="1600" spc="-1" dirty="0">
                <a:solidFill>
                  <a:srgbClr val="000000"/>
                </a:solidFill>
                <a:latin typeface="Calibri"/>
              </a:rPr>
              <a:t>Dans la mesure où cela est conforme à l’intérêt public, en particulier à la bonne administration de la justice, chaque Partie examine l’effet des pouvoirs et procédures dans cette section sur les droits, responsabilités et intérêts légitimes des tiers.</a:t>
            </a:r>
            <a:endParaRPr lang="en-GB" sz="1600" b="0" strike="noStrike" spc="-1" dirty="0">
              <a:latin typeface="Arial"/>
            </a:endParaRPr>
          </a:p>
        </p:txBody>
      </p:sp>
      <p:sp>
        <p:nvSpPr>
          <p:cNvPr id="396" name="CustomShape 2"/>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a:solidFill>
                  <a:srgbClr val="FFFFFF"/>
                </a:solidFill>
                <a:latin typeface="Verdana"/>
                <a:ea typeface="Verdana"/>
              </a:rPr>
              <a:t>Conditions and et </a:t>
            </a:r>
            <a:r>
              <a:rPr lang="en-GB" sz="3200" b="0" strike="noStrike" spc="-1" dirty="0" err="1">
                <a:solidFill>
                  <a:srgbClr val="FFFFFF"/>
                </a:solidFill>
                <a:latin typeface="Verdana"/>
                <a:ea typeface="Verdana"/>
              </a:rPr>
              <a:t>sauvegardes</a:t>
            </a:r>
            <a:endParaRPr lang="en-GB" sz="3200" b="0" strike="noStrike" spc="-1" dirty="0">
              <a:latin typeface="Arial"/>
            </a:endParaRPr>
          </a:p>
        </p:txBody>
      </p:sp>
      <p:grpSp>
        <p:nvGrpSpPr>
          <p:cNvPr id="397" name="Group 3"/>
          <p:cNvGrpSpPr/>
          <p:nvPr/>
        </p:nvGrpSpPr>
        <p:grpSpPr>
          <a:xfrm>
            <a:off x="4140360" y="1270439"/>
            <a:ext cx="5003640" cy="4846681"/>
            <a:chOff x="4140360" y="1270439"/>
            <a:chExt cx="5003640" cy="4846681"/>
          </a:xfrm>
        </p:grpSpPr>
        <p:sp>
          <p:nvSpPr>
            <p:cNvPr id="398" name="CustomShape 4"/>
            <p:cNvSpPr/>
            <p:nvPr/>
          </p:nvSpPr>
          <p:spPr>
            <a:xfrm rot="10800000">
              <a:off x="4140360" y="1270439"/>
              <a:ext cx="500364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17640" tIns="17640" rIns="17640" bIns="17640" anchor="ctr">
              <a:noAutofit/>
            </a:bodyPr>
            <a:lstStyle/>
            <a:p>
              <a:pPr algn="ctr">
                <a:lnSpc>
                  <a:spcPct val="90000"/>
                </a:lnSpc>
                <a:spcAft>
                  <a:spcPts val="490"/>
                </a:spcAft>
              </a:pPr>
              <a:r>
                <a:rPr lang="fr-FR" sz="1400" b="1" spc="-1" dirty="0">
                  <a:solidFill>
                    <a:srgbClr val="FFFFFF"/>
                  </a:solidFill>
                  <a:latin typeface="Calibri"/>
                </a:rPr>
                <a:t>Interception de données relatives au contenu</a:t>
              </a:r>
              <a:endParaRPr lang="en-GB" sz="1400" b="0" strike="noStrike" spc="-1" dirty="0">
                <a:latin typeface="Arial"/>
              </a:endParaRPr>
            </a:p>
          </p:txBody>
        </p:sp>
        <p:sp>
          <p:nvSpPr>
            <p:cNvPr id="399" name="CustomShape 5"/>
            <p:cNvSpPr/>
            <p:nvPr/>
          </p:nvSpPr>
          <p:spPr>
            <a:xfrm rot="10800000">
              <a:off x="4557600" y="2077920"/>
              <a:ext cx="416952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17640" tIns="17640" rIns="17640" bIns="17640" anchor="ctr">
              <a:noAutofit/>
            </a:bodyPr>
            <a:lstStyle/>
            <a:p>
              <a:pPr algn="ctr">
                <a:lnSpc>
                  <a:spcPct val="90000"/>
                </a:lnSpc>
                <a:spcAft>
                  <a:spcPts val="490"/>
                </a:spcAft>
              </a:pPr>
              <a:r>
                <a:rPr lang="fr-FR" sz="1400" b="1" spc="-1" dirty="0">
                  <a:solidFill>
                    <a:srgbClr val="FFFFFF"/>
                  </a:solidFill>
                  <a:latin typeface="Calibri"/>
                </a:rPr>
                <a:t>Collecte en temps réel des données relatives au trafic</a:t>
              </a:r>
              <a:endParaRPr lang="en-GB" sz="1400" b="0" strike="noStrike" spc="-1" dirty="0">
                <a:latin typeface="Arial"/>
              </a:endParaRPr>
            </a:p>
          </p:txBody>
        </p:sp>
        <p:sp>
          <p:nvSpPr>
            <p:cNvPr id="400" name="CustomShape 6"/>
            <p:cNvSpPr/>
            <p:nvPr/>
          </p:nvSpPr>
          <p:spPr>
            <a:xfrm rot="10800000">
              <a:off x="4974120" y="2885760"/>
              <a:ext cx="333576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17640" tIns="17640" rIns="17640" bIns="17640" anchor="ctr">
              <a:noAutofit/>
            </a:bodyPr>
            <a:lstStyle/>
            <a:p>
              <a:pPr algn="ctr">
                <a:lnSpc>
                  <a:spcPct val="90000"/>
                </a:lnSpc>
                <a:spcAft>
                  <a:spcPts val="490"/>
                </a:spcAft>
              </a:pPr>
              <a:r>
                <a:rPr lang="fr-FR" sz="1400" b="1" spc="-1" dirty="0">
                  <a:solidFill>
                    <a:srgbClr val="FFFFFF"/>
                  </a:solidFill>
                  <a:latin typeface="Calibri"/>
                </a:rPr>
                <a:t>Perquisition et saisie de données</a:t>
              </a:r>
              <a:endParaRPr lang="en-GB" sz="1400" b="0" strike="noStrike" spc="-1" dirty="0">
                <a:latin typeface="Arial"/>
              </a:endParaRPr>
            </a:p>
          </p:txBody>
        </p:sp>
        <p:sp>
          <p:nvSpPr>
            <p:cNvPr id="401" name="CustomShape 7"/>
            <p:cNvSpPr/>
            <p:nvPr/>
          </p:nvSpPr>
          <p:spPr>
            <a:xfrm rot="10800000">
              <a:off x="5391360" y="3693600"/>
              <a:ext cx="250164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17640" tIns="17640" rIns="17640" bIns="17640" anchor="ctr">
              <a:noAutofit/>
            </a:bodyPr>
            <a:lstStyle/>
            <a:p>
              <a:pPr algn="ctr">
                <a:lnSpc>
                  <a:spcPct val="90000"/>
                </a:lnSpc>
                <a:spcAft>
                  <a:spcPts val="490"/>
                </a:spcAft>
              </a:pPr>
              <a:r>
                <a:rPr lang="fr-FR" sz="1400" b="1" strike="noStrike" spc="-1" dirty="0">
                  <a:solidFill>
                    <a:srgbClr val="FFFFFF"/>
                  </a:solidFill>
                  <a:latin typeface="Calibri"/>
                </a:rPr>
                <a:t>Injonction de produire</a:t>
              </a:r>
              <a:endParaRPr lang="en-GB" sz="1400" b="0" strike="noStrike" spc="-1" dirty="0">
                <a:latin typeface="Arial"/>
              </a:endParaRPr>
            </a:p>
          </p:txBody>
        </p:sp>
        <p:sp>
          <p:nvSpPr>
            <p:cNvPr id="402" name="CustomShape 8"/>
            <p:cNvSpPr/>
            <p:nvPr/>
          </p:nvSpPr>
          <p:spPr>
            <a:xfrm rot="10800000">
              <a:off x="5808600" y="4501440"/>
              <a:ext cx="166752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17640" tIns="17640" rIns="17640" bIns="17640" anchor="ctr">
              <a:noAutofit/>
            </a:bodyPr>
            <a:lstStyle/>
            <a:p>
              <a:pPr algn="ctr">
                <a:lnSpc>
                  <a:spcPct val="90000"/>
                </a:lnSpc>
                <a:spcAft>
                  <a:spcPts val="490"/>
                </a:spcAft>
              </a:pPr>
              <a:r>
                <a:rPr lang="fr-FR" sz="1000" b="1" spc="-1" dirty="0">
                  <a:solidFill>
                    <a:srgbClr val="FFFFFF"/>
                  </a:solidFill>
                  <a:latin typeface="Calibri"/>
                </a:rPr>
                <a:t>Conservation et divulgation rapides de données relatives au trafic</a:t>
              </a:r>
              <a:endParaRPr lang="en-GB" sz="1000" b="0" strike="noStrike" spc="-1" dirty="0">
                <a:latin typeface="Arial"/>
              </a:endParaRPr>
            </a:p>
          </p:txBody>
        </p:sp>
        <p:sp>
          <p:nvSpPr>
            <p:cNvPr id="403" name="CustomShape 9"/>
            <p:cNvSpPr/>
            <p:nvPr/>
          </p:nvSpPr>
          <p:spPr>
            <a:xfrm rot="10800000">
              <a:off x="6225120" y="5309640"/>
              <a:ext cx="833760" cy="807480"/>
            </a:xfrm>
            <a:prstGeom prst="trapezoid">
              <a:avLst>
                <a:gd name="adj" fmla="val 51618"/>
              </a:avLst>
            </a:prstGeom>
            <a:solidFill>
              <a:schemeClr val="accent1">
                <a:hueOff val="0"/>
                <a:satOff val="0"/>
                <a:lumOff val="0"/>
                <a:alphaOff val="0"/>
              </a:schemeClr>
            </a:solidFill>
            <a:ln>
              <a:solidFill>
                <a:schemeClr val="lt1">
                  <a:hueOff val="0"/>
                  <a:satOff val="0"/>
                  <a:lumOff val="0"/>
                  <a:alphaOff val="0"/>
                </a:schemeClr>
              </a:solidFill>
            </a:ln>
          </p:spPr>
          <p:style>
            <a:lnRef idx="2">
              <a:scrgbClr r="0" g="0" b="0"/>
            </a:lnRef>
            <a:fillRef idx="0">
              <a:scrgbClr r="0" g="0" b="0"/>
            </a:fillRef>
            <a:effectRef idx="0">
              <a:scrgbClr r="0" g="0" b="0"/>
            </a:effectRef>
            <a:fontRef idx="minor"/>
          </p:style>
          <p:txBody>
            <a:bodyPr rot="-10800000" lIns="0" tIns="3960" rIns="0" bIns="3960">
              <a:normAutofit fontScale="77500" lnSpcReduction="20000"/>
            </a:bodyPr>
            <a:lstStyle/>
            <a:p>
              <a:pPr algn="ctr">
                <a:lnSpc>
                  <a:spcPct val="90000"/>
                </a:lnSpc>
                <a:spcAft>
                  <a:spcPts val="105"/>
                </a:spcAft>
              </a:pPr>
              <a:endParaRPr lang="en-GB" sz="900" b="1" spc="-1" dirty="0">
                <a:solidFill>
                  <a:srgbClr val="FFFFFF"/>
                </a:solidFill>
                <a:latin typeface="Calibri"/>
              </a:endParaRPr>
            </a:p>
            <a:p>
              <a:pPr algn="ctr">
                <a:lnSpc>
                  <a:spcPct val="90000"/>
                </a:lnSpc>
                <a:spcAft>
                  <a:spcPts val="105"/>
                </a:spcAft>
              </a:pPr>
              <a:r>
                <a:rPr lang="en-GB" sz="900" b="1" spc="-1" dirty="0">
                  <a:solidFill>
                    <a:srgbClr val="FFFFFF"/>
                  </a:solidFill>
                  <a:latin typeface="Calibri"/>
                </a:rPr>
                <a:t>Conservation</a:t>
              </a:r>
              <a:r>
                <a:rPr lang="en-GB" spc="-1" dirty="0"/>
                <a:t> </a:t>
              </a:r>
              <a:r>
                <a:rPr lang="en-GB" sz="1000" b="1" spc="-1" dirty="0" err="1">
                  <a:solidFill>
                    <a:srgbClr val="FFFFFF"/>
                  </a:solidFill>
                  <a:latin typeface="Calibri"/>
                </a:rPr>
                <a:t>rapide</a:t>
              </a:r>
              <a:r>
                <a:rPr lang="en-GB" spc="-1" dirty="0"/>
                <a:t> </a:t>
              </a:r>
              <a:endParaRPr lang="en-GB" sz="1800" b="0" strike="noStrike" spc="-1" dirty="0">
                <a:latin typeface="Arial"/>
              </a:endParaRPr>
            </a:p>
          </p:txBody>
        </p:sp>
      </p:grpSp>
      <p:grpSp>
        <p:nvGrpSpPr>
          <p:cNvPr id="404" name="Group 10"/>
          <p:cNvGrpSpPr/>
          <p:nvPr/>
        </p:nvGrpSpPr>
        <p:grpSpPr>
          <a:xfrm>
            <a:off x="0" y="0"/>
            <a:ext cx="36000" cy="36000"/>
            <a:chOff x="0" y="0"/>
            <a:chExt cx="36000" cy="36000"/>
          </a:xfrm>
        </p:grpSpPr>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ustomShape 2"/>
          <p:cNvSpPr/>
          <p:nvPr/>
        </p:nvSpPr>
        <p:spPr>
          <a:xfrm>
            <a:off x="4289040" y="1506240"/>
            <a:ext cx="4290480" cy="34148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Une </a:t>
            </a:r>
            <a:r>
              <a:rPr lang="en-GB" dirty="0" err="1">
                <a:latin typeface="Calibri Light" panose="020F0302020204030204" pitchFamily="34" charset="0"/>
                <a:cs typeface="Calibri Light" panose="020F0302020204030204" pitchFamily="34" charset="0"/>
              </a:rPr>
              <a:t>liste</a:t>
            </a:r>
            <a:r>
              <a:rPr lang="en-GB" dirty="0">
                <a:latin typeface="Calibri Light" panose="020F0302020204030204" pitchFamily="34" charset="0"/>
                <a:cs typeface="Calibri Light" panose="020F0302020204030204" pitchFamily="34" charset="0"/>
              </a:rPr>
              <a:t> illustrative et non exhaustive de conditions et de </a:t>
            </a:r>
            <a:r>
              <a:rPr lang="en-GB" dirty="0" err="1">
                <a:latin typeface="Calibri Light" panose="020F0302020204030204" pitchFamily="34" charset="0"/>
                <a:cs typeface="Calibri Light" panose="020F0302020204030204" pitchFamily="34" charset="0"/>
              </a:rPr>
              <a:t>garanties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possibles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comprend</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La supervision </a:t>
            </a:r>
            <a:r>
              <a:rPr lang="en-GB" dirty="0" err="1">
                <a:latin typeface="Calibri Light" panose="020F0302020204030204" pitchFamily="34" charset="0"/>
                <a:cs typeface="Calibri Light" panose="020F0302020204030204" pitchFamily="34" charset="0"/>
              </a:rPr>
              <a:t>judiciaire</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D'autres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formes</a:t>
            </a:r>
            <a:r>
              <a:rPr lang="en-GB" dirty="0">
                <a:latin typeface="Calibri Light" panose="020F0302020204030204" pitchFamily="34" charset="0"/>
                <a:cs typeface="Calibri Light" panose="020F0302020204030204" pitchFamily="34" charset="0"/>
              </a:rPr>
              <a:t> de supervision </a:t>
            </a:r>
            <a:r>
              <a:rPr lang="en-GB" dirty="0" err="1">
                <a:latin typeface="Calibri Light" panose="020F0302020204030204" pitchFamily="34" charset="0"/>
                <a:cs typeface="Calibri Light" panose="020F0302020204030204" pitchFamily="34" charset="0"/>
              </a:rPr>
              <a:t>indépendante</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Les motifs </a:t>
            </a:r>
            <a:r>
              <a:rPr lang="en-GB" dirty="0" err="1">
                <a:latin typeface="Calibri Light" panose="020F0302020204030204" pitchFamily="34" charset="0"/>
                <a:cs typeface="Calibri Light" panose="020F0302020204030204" pitchFamily="34" charset="0"/>
              </a:rPr>
              <a:t>justifiant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l'application</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pouvoirs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procéduraux</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La limitation de </a:t>
            </a:r>
            <a:r>
              <a:rPr lang="en-GB" dirty="0" err="1">
                <a:latin typeface="Calibri Light" panose="020F0302020204030204" pitchFamily="34" charset="0"/>
                <a:cs typeface="Calibri Light" panose="020F0302020204030204" pitchFamily="34" charset="0"/>
              </a:rPr>
              <a:t>l'étendue</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pouvoirs</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La limitation de la durée des </a:t>
            </a:r>
            <a:r>
              <a:rPr lang="en-GB" dirty="0" err="1">
                <a:latin typeface="Calibri Light" panose="020F0302020204030204" pitchFamily="34" charset="0"/>
                <a:cs typeface="Calibri Light" panose="020F0302020204030204" pitchFamily="34" charset="0"/>
              </a:rPr>
              <a:t>pouvoirs</a:t>
            </a:r>
            <a:endParaRPr lang="en-GB" dirty="0">
              <a:latin typeface="Calibri Light" panose="020F0302020204030204" pitchFamily="34" charset="0"/>
              <a:cs typeface="Calibri Light" panose="020F0302020204030204" pitchFamily="34" charset="0"/>
            </a:endParaRPr>
          </a:p>
        </p:txBody>
      </p:sp>
      <p:sp>
        <p:nvSpPr>
          <p:cNvPr id="407" name="CustomShape 3"/>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a:solidFill>
                  <a:srgbClr val="FFFFFF"/>
                </a:solidFill>
                <a:latin typeface="Verdana"/>
                <a:ea typeface="Verdana"/>
              </a:rPr>
              <a:t>Conditions et </a:t>
            </a:r>
            <a:r>
              <a:rPr lang="en-GB" sz="3200" b="0" strike="noStrike" spc="-1" dirty="0" err="1">
                <a:solidFill>
                  <a:srgbClr val="FFFFFF"/>
                </a:solidFill>
                <a:latin typeface="Verdana"/>
                <a:ea typeface="Verdana"/>
              </a:rPr>
              <a:t>sauvegardes</a:t>
            </a:r>
            <a:endParaRPr lang="en-GB" sz="3200" b="0" strike="noStrike" spc="-1" dirty="0">
              <a:latin typeface="Arial"/>
            </a:endParaRPr>
          </a:p>
        </p:txBody>
      </p:sp>
      <p:sp>
        <p:nvSpPr>
          <p:cNvPr id="5" name="CustomShape 1">
            <a:extLst>
              <a:ext uri="{FF2B5EF4-FFF2-40B4-BE49-F238E27FC236}">
                <a16:creationId xmlns:a16="http://schemas.microsoft.com/office/drawing/2014/main" xmlns="" id="{61FD3EC0-0F5A-4EB4-859F-B7E8ABC0428F}"/>
              </a:ext>
            </a:extLst>
          </p:cNvPr>
          <p:cNvSpPr/>
          <p:nvPr/>
        </p:nvSpPr>
        <p:spPr>
          <a:xfrm>
            <a:off x="153000" y="1436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2 </a:t>
            </a:r>
            <a:r>
              <a:rPr lang="fr-FR" sz="1600" spc="-1" dirty="0">
                <a:solidFill>
                  <a:srgbClr val="000000"/>
                </a:solidFill>
                <a:latin typeface="Calibri"/>
              </a:rPr>
              <a:t>Lorsque cela est approprié, eu égard à la nature de la procédure ou du pouvoir concerné, ces conditions et sauvegardes incluent, entre autres, une </a:t>
            </a:r>
            <a:r>
              <a:rPr lang="fr-FR" sz="1500" b="1" spc="-1" dirty="0">
                <a:solidFill>
                  <a:srgbClr val="FF0000"/>
                </a:solidFill>
                <a:latin typeface="Calibri"/>
              </a:rPr>
              <a:t>supervision judiciaire </a:t>
            </a:r>
            <a:r>
              <a:rPr lang="fr-FR" sz="1600" spc="-1" dirty="0">
                <a:solidFill>
                  <a:srgbClr val="000000"/>
                </a:solidFill>
                <a:latin typeface="Calibri"/>
              </a:rPr>
              <a:t>ou </a:t>
            </a:r>
            <a:r>
              <a:rPr lang="fr-FR" sz="1500" b="1" spc="-1" dirty="0">
                <a:solidFill>
                  <a:srgbClr val="FF0000"/>
                </a:solidFill>
                <a:latin typeface="Calibri"/>
              </a:rPr>
              <a:t>d’autres formes de supervision indépendante</a:t>
            </a:r>
            <a:r>
              <a:rPr lang="fr-FR" sz="1600" spc="-1" dirty="0">
                <a:solidFill>
                  <a:srgbClr val="000000"/>
                </a:solidFill>
                <a:latin typeface="Calibri"/>
              </a:rPr>
              <a:t>, des </a:t>
            </a:r>
            <a:r>
              <a:rPr lang="fr-FR" sz="1500" b="1" spc="-1" dirty="0">
                <a:solidFill>
                  <a:srgbClr val="FF0000"/>
                </a:solidFill>
                <a:latin typeface="Calibri"/>
              </a:rPr>
              <a:t>motifs</a:t>
            </a:r>
            <a:r>
              <a:rPr lang="fr-FR" sz="1600" spc="-1" dirty="0">
                <a:solidFill>
                  <a:srgbClr val="000000"/>
                </a:solidFill>
                <a:latin typeface="Calibri"/>
              </a:rPr>
              <a:t> justifiant l’application ainsi que la </a:t>
            </a:r>
            <a:r>
              <a:rPr lang="fr-FR" sz="1500" b="1" spc="-1" dirty="0">
                <a:solidFill>
                  <a:srgbClr val="FF0000"/>
                </a:solidFill>
                <a:latin typeface="Calibri"/>
              </a:rPr>
              <a:t>limitation</a:t>
            </a:r>
            <a:r>
              <a:rPr lang="fr-FR" sz="1600" spc="-1" dirty="0">
                <a:solidFill>
                  <a:srgbClr val="000000"/>
                </a:solidFill>
                <a:latin typeface="Calibri"/>
              </a:rPr>
              <a:t> du </a:t>
            </a:r>
            <a:r>
              <a:rPr lang="fr-FR" sz="1500" b="1" spc="-1" dirty="0">
                <a:solidFill>
                  <a:srgbClr val="FF0000"/>
                </a:solidFill>
                <a:latin typeface="Calibri"/>
              </a:rPr>
              <a:t>champ</a:t>
            </a:r>
            <a:r>
              <a:rPr lang="fr-FR" sz="1600" spc="-1" dirty="0">
                <a:solidFill>
                  <a:srgbClr val="000000"/>
                </a:solidFill>
                <a:latin typeface="Calibri"/>
              </a:rPr>
              <a:t> d’application et de la </a:t>
            </a:r>
            <a:r>
              <a:rPr lang="fr-FR" sz="1500" b="1" spc="-1" dirty="0">
                <a:solidFill>
                  <a:srgbClr val="FF0000"/>
                </a:solidFill>
                <a:latin typeface="Calibri"/>
              </a:rPr>
              <a:t>durée</a:t>
            </a:r>
            <a:r>
              <a:rPr lang="fr-FR" sz="1600" spc="-1" dirty="0">
                <a:solidFill>
                  <a:srgbClr val="000000"/>
                </a:solidFill>
                <a:latin typeface="Calibri"/>
              </a:rPr>
              <a:t> du pouvoir ou de la procédure en question.</a:t>
            </a:r>
            <a:endParaRPr lang="en-GB" sz="1600" b="0" strike="noStrike" spc="-1" dirty="0">
              <a:latin typeface="Arial"/>
            </a:endParaRPr>
          </a:p>
          <a:p>
            <a:pPr algn="just">
              <a:lnSpc>
                <a:spcPct val="100000"/>
              </a:lnSpc>
            </a:pPr>
            <a:endParaRPr lang="en-GB" sz="1600" b="0" strike="noStrike" spc="-1" dirty="0">
              <a:latin typeface="Arial"/>
            </a:endParaRPr>
          </a:p>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3 </a:t>
            </a:r>
            <a:r>
              <a:rPr lang="fr-FR" sz="1600" spc="-1" dirty="0">
                <a:solidFill>
                  <a:srgbClr val="000000"/>
                </a:solidFill>
                <a:latin typeface="Calibri"/>
              </a:rPr>
              <a:t>Dans la mesure où cela est conforme à l’intérêt public, en particulier à la bonne administration de la justice, chaque Partie examine l’effet des pouvoirs et procédures dans cette section sur les droits, responsabilités et intérêts légitimes des tiers.</a:t>
            </a:r>
            <a:endParaRPr lang="en-GB" sz="1600" b="0" strike="noStrike" spc="-1" dirty="0">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CustomShape 2"/>
          <p:cNvSpPr/>
          <p:nvPr/>
        </p:nvSpPr>
        <p:spPr>
          <a:xfrm>
            <a:off x="4406760" y="1348920"/>
            <a:ext cx="4357800" cy="304553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fr-FR" sz="1600" spc="-1" dirty="0">
                <a:solidFill>
                  <a:srgbClr val="000000"/>
                </a:solidFill>
                <a:latin typeface="Calibri"/>
              </a:rPr>
              <a:t>Il faut établir un équilibre entre l’intérêt public (en particulier la saine administration de la justice) et les droits, les responsabilités et les intérêts légitimes des </a:t>
            </a:r>
            <a:r>
              <a:rPr lang="fr-FR" sz="1600" spc="-1" dirty="0" smtClean="0">
                <a:solidFill>
                  <a:srgbClr val="000000"/>
                </a:solidFill>
                <a:latin typeface="Calibri"/>
              </a:rPr>
              <a:t>tiers</a:t>
            </a:r>
          </a:p>
          <a:p>
            <a:pPr marL="343080" indent="-342720" algn="just">
              <a:lnSpc>
                <a:spcPct val="100000"/>
              </a:lnSpc>
              <a:buClr>
                <a:srgbClr val="000000"/>
              </a:buClr>
              <a:buFont typeface="Wingdings" charset="2"/>
              <a:buChar char=""/>
            </a:pPr>
            <a:endParaRPr lang="en-GB" sz="1600" b="0" strike="noStrike" spc="-1" dirty="0">
              <a:latin typeface="Arial"/>
            </a:endParaRPr>
          </a:p>
          <a:p>
            <a:pPr marL="343080" indent="-342720" algn="just">
              <a:lnSpc>
                <a:spcPct val="100000"/>
              </a:lnSpc>
              <a:buClr>
                <a:srgbClr val="000000"/>
              </a:buClr>
              <a:buFont typeface="Wingdings" charset="2"/>
              <a:buChar char=""/>
            </a:pPr>
            <a:r>
              <a:rPr lang="en-GB" sz="1600" spc="-1" dirty="0" smtClean="0">
                <a:solidFill>
                  <a:srgbClr val="000000"/>
                </a:solidFill>
                <a:latin typeface="Calibri"/>
              </a:rPr>
              <a:t>Les c</a:t>
            </a:r>
            <a:r>
              <a:rPr lang="en-GB" sz="1600" b="0" strike="noStrike" spc="-1" dirty="0" smtClean="0">
                <a:solidFill>
                  <a:srgbClr val="000000"/>
                </a:solidFill>
                <a:latin typeface="Calibri"/>
              </a:rPr>
              <a:t>onsiderations </a:t>
            </a:r>
            <a:r>
              <a:rPr lang="en-GB" sz="1600" b="0" strike="noStrike" spc="-1" dirty="0" err="1" smtClean="0">
                <a:solidFill>
                  <a:srgbClr val="000000"/>
                </a:solidFill>
                <a:latin typeface="Calibri"/>
              </a:rPr>
              <a:t>devraient</a:t>
            </a:r>
            <a:r>
              <a:rPr lang="en-GB" sz="1600" b="0" strike="noStrike" spc="-1" dirty="0" smtClean="0">
                <a:solidFill>
                  <a:srgbClr val="000000"/>
                </a:solidFill>
                <a:latin typeface="Calibri"/>
              </a:rPr>
              <a:t> </a:t>
            </a:r>
            <a:r>
              <a:rPr lang="en-GB" sz="1600" b="0" strike="noStrike" spc="-1" dirty="0" err="1" smtClean="0">
                <a:solidFill>
                  <a:srgbClr val="000000"/>
                </a:solidFill>
                <a:latin typeface="Calibri"/>
              </a:rPr>
              <a:t>comrendre</a:t>
            </a:r>
            <a:r>
              <a:rPr lang="en-GB" sz="1600" b="0" strike="noStrike" spc="-1" dirty="0" smtClean="0">
                <a:solidFill>
                  <a:srgbClr val="000000"/>
                </a:solidFill>
                <a:latin typeface="Calibri"/>
              </a:rPr>
              <a:t> :</a:t>
            </a:r>
            <a:endParaRPr lang="en-GB" sz="1600" b="0" strike="noStrike" spc="-1" dirty="0">
              <a:latin typeface="Arial"/>
            </a:endParaRPr>
          </a:p>
          <a:p>
            <a:pPr marL="800280" lvl="1" indent="-342720" algn="just">
              <a:lnSpc>
                <a:spcPct val="100000"/>
              </a:lnSpc>
              <a:buClr>
                <a:srgbClr val="000000"/>
              </a:buClr>
              <a:buFont typeface="Wingdings" charset="2"/>
              <a:buChar char=""/>
            </a:pPr>
            <a:r>
              <a:rPr lang="fr-FR" sz="1600" spc="-1" dirty="0">
                <a:solidFill>
                  <a:srgbClr val="000000"/>
                </a:solidFill>
                <a:latin typeface="Calibri"/>
              </a:rPr>
              <a:t>Minimiser les perturbations des services aux consommateurs</a:t>
            </a:r>
          </a:p>
          <a:p>
            <a:pPr marL="800280" lvl="1" indent="-342720" algn="just">
              <a:lnSpc>
                <a:spcPct val="100000"/>
              </a:lnSpc>
              <a:buClr>
                <a:srgbClr val="000000"/>
              </a:buClr>
              <a:buFont typeface="Wingdings" charset="2"/>
              <a:buChar char=""/>
            </a:pPr>
            <a:r>
              <a:rPr lang="fr-FR" sz="1600" spc="-1" dirty="0">
                <a:solidFill>
                  <a:srgbClr val="000000"/>
                </a:solidFill>
                <a:latin typeface="Calibri"/>
              </a:rPr>
              <a:t>Protection contre la responsabilité en matière de divulgation ou de facilitation de la divulgation </a:t>
            </a:r>
          </a:p>
          <a:p>
            <a:pPr marL="800280" lvl="1" indent="-342720" algn="just">
              <a:lnSpc>
                <a:spcPct val="100000"/>
              </a:lnSpc>
              <a:buClr>
                <a:srgbClr val="000000"/>
              </a:buClr>
              <a:buFont typeface="Wingdings" charset="2"/>
              <a:buChar char=""/>
            </a:pPr>
            <a:r>
              <a:rPr lang="fr-FR" sz="1600" spc="-1" dirty="0">
                <a:solidFill>
                  <a:srgbClr val="000000"/>
                </a:solidFill>
                <a:latin typeface="Calibri"/>
              </a:rPr>
              <a:t>Protection des droits de propriété</a:t>
            </a:r>
            <a:r>
              <a:rPr lang="en-GB" sz="1600" b="0" strike="noStrike" spc="-1" dirty="0" smtClean="0">
                <a:solidFill>
                  <a:srgbClr val="000000"/>
                </a:solidFill>
                <a:latin typeface="Calibri"/>
              </a:rPr>
              <a:t> </a:t>
            </a:r>
            <a:endParaRPr lang="en-GB" sz="1600" b="0" strike="noStrike" spc="-1" dirty="0">
              <a:latin typeface="Arial"/>
            </a:endParaRPr>
          </a:p>
        </p:txBody>
      </p:sp>
      <p:sp>
        <p:nvSpPr>
          <p:cNvPr id="410" name="CustomShape 3"/>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a:solidFill>
                  <a:srgbClr val="FFFFFF"/>
                </a:solidFill>
                <a:latin typeface="Verdana"/>
                <a:ea typeface="Verdana"/>
              </a:rPr>
              <a:t>Conditions et </a:t>
            </a:r>
            <a:r>
              <a:rPr lang="en-GB" sz="3200" b="0" strike="noStrike" spc="-1" dirty="0" err="1">
                <a:solidFill>
                  <a:srgbClr val="FFFFFF"/>
                </a:solidFill>
                <a:latin typeface="Verdana"/>
                <a:ea typeface="Verdana"/>
              </a:rPr>
              <a:t>sauvegardes</a:t>
            </a:r>
            <a:endParaRPr lang="en-GB" sz="3200" b="0" strike="noStrike" spc="-1" dirty="0">
              <a:latin typeface="Arial"/>
            </a:endParaRPr>
          </a:p>
        </p:txBody>
      </p:sp>
      <p:sp>
        <p:nvSpPr>
          <p:cNvPr id="5" name="CustomShape 1">
            <a:extLst>
              <a:ext uri="{FF2B5EF4-FFF2-40B4-BE49-F238E27FC236}">
                <a16:creationId xmlns:a16="http://schemas.microsoft.com/office/drawing/2014/main" xmlns="" id="{0651DE5D-6745-4ACD-99FE-C86BAFD3AF29}"/>
              </a:ext>
            </a:extLst>
          </p:cNvPr>
          <p:cNvSpPr/>
          <p:nvPr/>
        </p:nvSpPr>
        <p:spPr>
          <a:xfrm>
            <a:off x="153000" y="1436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2 </a:t>
            </a:r>
            <a:r>
              <a:rPr lang="fr-FR" sz="1600" spc="-1" dirty="0">
                <a:solidFill>
                  <a:srgbClr val="000000"/>
                </a:solidFill>
                <a:latin typeface="Calibri"/>
              </a:rPr>
              <a:t>Lorsque cela est approprié, eu égard à la nature de la procédure ou du pouvoir concerné, ces conditions et sauvegardes incluent, entre autres, une supervision judiciaire ou d’autres formes de supervision indépendante, des motifs justifiant l’application ainsi que la limitation du champ d’application et de la durée du pouvoir ou de la procédure en question.</a:t>
            </a:r>
            <a:endParaRPr lang="en-GB" sz="1600" spc="-1" dirty="0">
              <a:solidFill>
                <a:srgbClr val="000000"/>
              </a:solidFill>
              <a:latin typeface="Calibri"/>
            </a:endParaRPr>
          </a:p>
          <a:p>
            <a:pPr algn="just">
              <a:lnSpc>
                <a:spcPct val="100000"/>
              </a:lnSpc>
            </a:pPr>
            <a:endParaRPr lang="en-GB" sz="1600" b="0" strike="noStrike" spc="-1" dirty="0">
              <a:latin typeface="Arial"/>
            </a:endParaRPr>
          </a:p>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3 </a:t>
            </a:r>
            <a:r>
              <a:rPr lang="fr-FR" sz="1600" spc="-1" dirty="0">
                <a:solidFill>
                  <a:srgbClr val="000000"/>
                </a:solidFill>
                <a:latin typeface="Calibri"/>
              </a:rPr>
              <a:t>Dans la mesure où cela est conforme à </a:t>
            </a:r>
            <a:r>
              <a:rPr lang="fr-FR" sz="1500" b="1" spc="-1" dirty="0">
                <a:solidFill>
                  <a:srgbClr val="FF0000"/>
                </a:solidFill>
                <a:latin typeface="Calibri"/>
              </a:rPr>
              <a:t>l’intérêt public</a:t>
            </a:r>
            <a:r>
              <a:rPr lang="fr-FR" sz="1600" spc="-1" dirty="0">
                <a:solidFill>
                  <a:srgbClr val="000000"/>
                </a:solidFill>
                <a:latin typeface="Calibri"/>
              </a:rPr>
              <a:t>, en particulier à </a:t>
            </a:r>
            <a:r>
              <a:rPr lang="fr-FR" sz="1500" b="1" spc="-1" dirty="0">
                <a:solidFill>
                  <a:srgbClr val="FF0000"/>
                </a:solidFill>
                <a:latin typeface="Calibri"/>
              </a:rPr>
              <a:t>la bonne administration de la justice</a:t>
            </a:r>
            <a:r>
              <a:rPr lang="fr-FR" sz="1600" spc="-1" dirty="0">
                <a:solidFill>
                  <a:srgbClr val="000000"/>
                </a:solidFill>
                <a:latin typeface="Calibri"/>
              </a:rPr>
              <a:t>, chaque Partie examine l’effet des pouvoirs et procédures dans cette section sur </a:t>
            </a:r>
            <a:r>
              <a:rPr lang="fr-FR" sz="1500" b="1" spc="-1" dirty="0">
                <a:solidFill>
                  <a:srgbClr val="FF0000"/>
                </a:solidFill>
                <a:latin typeface="Calibri"/>
              </a:rPr>
              <a:t>les droits, responsabilités et intérêts légitimes des tiers.</a:t>
            </a:r>
            <a:endParaRPr lang="en-GB" sz="1500" b="1" spc="-1" dirty="0">
              <a:solidFill>
                <a:srgbClr val="FF0000"/>
              </a:solidFill>
              <a:latin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TextShape 1"/>
          <p:cNvSpPr txBox="1"/>
          <p:nvPr/>
        </p:nvSpPr>
        <p:spPr>
          <a:xfrm>
            <a:off x="550440" y="4106160"/>
            <a:ext cx="7886520" cy="1499760"/>
          </a:xfrm>
          <a:prstGeom prst="rect">
            <a:avLst/>
          </a:prstGeom>
          <a:noFill/>
          <a:ln>
            <a:noFill/>
          </a:ln>
        </p:spPr>
        <p:txBody>
          <a:bodyPr>
            <a:normAutofit fontScale="86500" lnSpcReduction="10000"/>
          </a:bodyPr>
          <a:lstStyle/>
          <a:p>
            <a:pPr>
              <a:lnSpc>
                <a:spcPct val="90000"/>
              </a:lnSpc>
            </a:pPr>
            <a:r>
              <a:rPr lang="fr-FR" sz="3200" b="1" cap="all" spc="-1" dirty="0">
                <a:solidFill>
                  <a:srgbClr val="000000"/>
                </a:solidFill>
                <a:latin typeface="Calibri"/>
              </a:rPr>
              <a:t>Conservation rapide de données informatiques stockées </a:t>
            </a:r>
            <a:r>
              <a:rPr lang="en-US" sz="3200" b="1" strike="noStrike" cap="all" spc="-1" dirty="0">
                <a:solidFill>
                  <a:srgbClr val="000000"/>
                </a:solidFill>
                <a:latin typeface="Calibri"/>
              </a:rPr>
              <a:t>et </a:t>
            </a:r>
            <a:r>
              <a:rPr lang="fr-FR" sz="3200" b="1" cap="all" spc="-1" dirty="0">
                <a:solidFill>
                  <a:srgbClr val="000000"/>
                </a:solidFill>
                <a:latin typeface="Calibri"/>
              </a:rPr>
              <a:t>Conservation et divulgation rapides de données relatives au trafic</a:t>
            </a:r>
            <a:endParaRPr lang="en-US" sz="3200" b="0" strike="noStrike" spc="-1" dirty="0">
              <a:solidFill>
                <a:srgbClr val="000000"/>
              </a:solidFill>
              <a:latin typeface="Calibri"/>
            </a:endParaRPr>
          </a:p>
        </p:txBody>
      </p:sp>
      <p:sp>
        <p:nvSpPr>
          <p:cNvPr id="412" name="TextShape 2"/>
          <p:cNvSpPr txBox="1"/>
          <p:nvPr/>
        </p:nvSpPr>
        <p:spPr>
          <a:xfrm>
            <a:off x="550440" y="3666240"/>
            <a:ext cx="7886520" cy="439560"/>
          </a:xfrm>
          <a:prstGeom prst="rect">
            <a:avLst/>
          </a:prstGeom>
          <a:noFill/>
          <a:ln>
            <a:noFill/>
          </a:ln>
        </p:spPr>
        <p:txBody>
          <a:bodyPr>
            <a:noAutofit/>
          </a:bodyPr>
          <a:lstStyle/>
          <a:p>
            <a:pPr>
              <a:lnSpc>
                <a:spcPct val="90000"/>
              </a:lnSpc>
              <a:spcBef>
                <a:spcPts val="1001"/>
              </a:spcBef>
            </a:pPr>
            <a:r>
              <a:rPr lang="en-US" sz="2000" b="0" strike="noStrike" spc="-1" dirty="0" err="1">
                <a:solidFill>
                  <a:srgbClr val="808080"/>
                </a:solidFill>
                <a:latin typeface="Calibri"/>
              </a:rPr>
              <a:t>Pouvoirs</a:t>
            </a:r>
            <a:r>
              <a:rPr lang="en-US" sz="2000" b="0" strike="noStrike" spc="-1" dirty="0">
                <a:solidFill>
                  <a:srgbClr val="808080"/>
                </a:solidFill>
                <a:latin typeface="Calibri"/>
              </a:rPr>
              <a:t> </a:t>
            </a:r>
            <a:r>
              <a:rPr lang="en-US" sz="2000" b="0" strike="noStrike" spc="-1" dirty="0" err="1">
                <a:solidFill>
                  <a:srgbClr val="808080"/>
                </a:solidFill>
                <a:latin typeface="Calibri"/>
              </a:rPr>
              <a:t>procéduraux</a:t>
            </a:r>
            <a:r>
              <a:rPr lang="en-US" sz="2000" b="0" strike="noStrike" spc="-1" dirty="0">
                <a:solidFill>
                  <a:srgbClr val="808080"/>
                </a:solidFill>
                <a:latin typeface="Calibri"/>
              </a:rPr>
              <a:t> de la Convention de Budapest - </a:t>
            </a:r>
            <a:r>
              <a:rPr lang="en-US" sz="2000" b="0" strike="noStrike" spc="-1" dirty="0" err="1">
                <a:solidFill>
                  <a:srgbClr val="808080"/>
                </a:solidFill>
                <a:latin typeface="Calibri"/>
              </a:rPr>
              <a:t>Partie</a:t>
            </a:r>
            <a:r>
              <a:rPr lang="en-US" sz="2000" b="0" strike="noStrike" spc="-1" dirty="0">
                <a:solidFill>
                  <a:srgbClr val="808080"/>
                </a:solidFill>
                <a:latin typeface="Calibri"/>
              </a:rPr>
              <a:t> 1</a:t>
            </a:r>
            <a:endParaRPr lang="en-US" sz="2000" b="0" strike="noStrike" spc="-1" dirty="0">
              <a:solidFill>
                <a:srgbClr val="000000"/>
              </a:solidFill>
              <a:latin typeface="Calibri"/>
            </a:endParaRPr>
          </a:p>
          <a:p>
            <a:pPr>
              <a:lnSpc>
                <a:spcPct val="90000"/>
              </a:lnSpc>
              <a:spcBef>
                <a:spcPts val="1001"/>
              </a:spcBef>
            </a:pPr>
            <a:endParaRPr lang="en-US" sz="2000" b="0" strike="noStrike" spc="-1" dirty="0">
              <a:solidFill>
                <a:srgbClr val="000000"/>
              </a:solidFill>
              <a:latin typeface="Calibri"/>
            </a:endParaRPr>
          </a:p>
        </p:txBody>
      </p:sp>
      <p:sp>
        <p:nvSpPr>
          <p:cNvPr id="413" name="TextShape 3"/>
          <p:cNvSpPr txBox="1"/>
          <p:nvPr/>
        </p:nvSpPr>
        <p:spPr>
          <a:xfrm>
            <a:off x="6458040" y="6356520"/>
            <a:ext cx="2057040" cy="364680"/>
          </a:xfrm>
          <a:prstGeom prst="rect">
            <a:avLst/>
          </a:prstGeom>
          <a:noFill/>
          <a:ln>
            <a:noFill/>
          </a:ln>
        </p:spPr>
        <p:txBody>
          <a:bodyPr anchor="ctr">
            <a:noAutofit/>
          </a:bodyPr>
          <a:lstStyle/>
          <a:p>
            <a:pPr algn="r">
              <a:lnSpc>
                <a:spcPct val="100000"/>
              </a:lnSpc>
            </a:pPr>
            <a:fld id="{F755031F-31C2-41B8-9546-A4C88E342E70}" type="slidenum">
              <a:rPr lang="en-GB" sz="1200" b="0" strike="noStrike" spc="-1">
                <a:solidFill>
                  <a:srgbClr val="8B8B8B"/>
                </a:solidFill>
                <a:latin typeface="Calibri"/>
              </a:rPr>
              <a:t>14</a:t>
            </a:fld>
            <a:endParaRPr lang="en-GB" sz="1200" b="0" strike="noStrike" spc="-1">
              <a:latin typeface="Times New Roman"/>
            </a:endParaRPr>
          </a:p>
        </p:txBody>
      </p:sp>
      <p:sp>
        <p:nvSpPr>
          <p:cNvPr id="414" name="TextShape 4"/>
          <p:cNvSpPr txBox="1"/>
          <p:nvPr/>
        </p:nvSpPr>
        <p:spPr>
          <a:xfrm>
            <a:off x="2811600" y="0"/>
            <a:ext cx="6332040" cy="1034640"/>
          </a:xfrm>
          <a:prstGeom prst="rect">
            <a:avLst/>
          </a:prstGeom>
          <a:noFill/>
          <a:ln>
            <a:noFill/>
          </a:ln>
        </p:spPr>
        <p:txBody>
          <a:bodyPr anchor="ctr">
            <a:normAutofit fontScale="94500"/>
          </a:bodyPr>
          <a:lstStyle/>
          <a:p>
            <a:pPr algn="r">
              <a:lnSpc>
                <a:spcPct val="90000"/>
              </a:lnSpc>
              <a:spcBef>
                <a:spcPts val="1001"/>
              </a:spcBef>
            </a:pPr>
            <a:endParaRPr lang="en-US" sz="2800" b="0" strike="noStrike" spc="-1">
              <a:solidFill>
                <a:srgbClr val="000000"/>
              </a:solidFill>
              <a:latin typeface="Calibri"/>
            </a:endParaRPr>
          </a:p>
          <a:p>
            <a:pPr algn="r">
              <a:lnSpc>
                <a:spcPct val="90000"/>
              </a:lnSpc>
              <a:spcBef>
                <a:spcPts val="1001"/>
              </a:spcBef>
            </a:pPr>
            <a:r>
              <a:rPr lang="en-US" sz="3200" b="0" strike="noStrike" spc="-1">
                <a:solidFill>
                  <a:srgbClr val="FFFFFF"/>
                </a:solidFill>
                <a:latin typeface="Verdana"/>
              </a:rPr>
              <a:t>Section 3</a:t>
            </a:r>
            <a:endParaRPr lang="en-US" sz="3200" b="0" strike="noStrike" spc="-1">
              <a:solidFill>
                <a:srgbClr val="000000"/>
              </a:solidFill>
              <a:latin typeface="Calibri"/>
            </a:endParaRPr>
          </a:p>
          <a:p>
            <a:pPr algn="r">
              <a:lnSpc>
                <a:spcPct val="90000"/>
              </a:lnSpc>
              <a:spcBef>
                <a:spcPts val="1001"/>
              </a:spcBef>
            </a:pPr>
            <a:endParaRPr lang="en-US" sz="3200" b="0" strike="noStrike" spc="-1">
              <a:solidFill>
                <a:srgbClr val="000000"/>
              </a:solidFill>
              <a:latin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CustomShape 1"/>
          <p:cNvSpPr/>
          <p:nvPr/>
        </p:nvSpPr>
        <p:spPr>
          <a:xfrm>
            <a:off x="1403280" y="4464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b="0" strike="noStrike" spc="-1" dirty="0">
              <a:latin typeface="Arial"/>
            </a:endParaRPr>
          </a:p>
        </p:txBody>
      </p:sp>
      <p:sp>
        <p:nvSpPr>
          <p:cNvPr id="416" name="CustomShape 2"/>
          <p:cNvSpPr/>
          <p:nvPr/>
        </p:nvSpPr>
        <p:spPr>
          <a:xfrm>
            <a:off x="312120" y="1204560"/>
            <a:ext cx="8519400" cy="5292360"/>
          </a:xfrm>
          <a:prstGeom prst="rect">
            <a:avLst/>
          </a:prstGeom>
          <a:noFill/>
          <a:ln w="38160">
            <a:solidFill>
              <a:srgbClr val="FF0000"/>
            </a:solidFill>
            <a:round/>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80000"/>
              </a:lnSpc>
              <a:spcBef>
                <a:spcPts val="601"/>
              </a:spcBef>
              <a:spcAft>
                <a:spcPts val="1199"/>
              </a:spcAft>
            </a:pPr>
            <a:endParaRPr lang="en-GB" sz="1800" b="0" strike="noStrike" spc="-1" dirty="0">
              <a:latin typeface="Arial"/>
            </a:endParaRPr>
          </a:p>
          <a:p>
            <a:pPr algn="ctr">
              <a:lnSpc>
                <a:spcPct val="80000"/>
              </a:lnSpc>
              <a:spcBef>
                <a:spcPts val="601"/>
              </a:spcBef>
              <a:spcAft>
                <a:spcPts val="1199"/>
              </a:spcAft>
            </a:pPr>
            <a:r>
              <a:rPr lang="fr-FR" sz="2600" b="1" i="1" spc="-1" dirty="0">
                <a:solidFill>
                  <a:srgbClr val="000000"/>
                </a:solidFill>
                <a:latin typeface="Calibri"/>
                <a:ea typeface="ＭＳ Ｐゴシック"/>
              </a:rPr>
              <a:t>Conservation rapide de données informatiques stockées</a:t>
            </a:r>
          </a:p>
          <a:p>
            <a:pPr algn="ctr">
              <a:lnSpc>
                <a:spcPct val="80000"/>
              </a:lnSpc>
              <a:spcBef>
                <a:spcPts val="601"/>
              </a:spcBef>
              <a:spcAft>
                <a:spcPts val="1199"/>
              </a:spcAft>
            </a:pPr>
            <a:r>
              <a:rPr lang="fr-FR" sz="2600" b="1" i="1" spc="-1" dirty="0">
                <a:solidFill>
                  <a:srgbClr val="000000"/>
                </a:solidFill>
                <a:latin typeface="Calibri"/>
                <a:ea typeface="ＭＳ Ｐゴシック"/>
              </a:rPr>
              <a:t>Conservation et divulgation rapides de données relatives au trafic</a:t>
            </a:r>
          </a:p>
          <a:p>
            <a:pPr algn="ctr">
              <a:lnSpc>
                <a:spcPct val="80000"/>
              </a:lnSpc>
              <a:spcBef>
                <a:spcPts val="601"/>
              </a:spcBef>
              <a:spcAft>
                <a:spcPts val="1199"/>
              </a:spcAft>
            </a:pPr>
            <a:r>
              <a:rPr lang="en-GB" sz="2600" b="1" i="1" strike="noStrike" spc="-1" dirty="0">
                <a:solidFill>
                  <a:srgbClr val="000000"/>
                </a:solidFill>
                <a:latin typeface="Calibri"/>
                <a:ea typeface="ＭＳ Ｐゴシック"/>
              </a:rPr>
              <a:t>(Articles 16 et 17 – Convention de Budapest)</a:t>
            </a:r>
            <a:endParaRPr lang="en-GB" sz="26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2000" b="0" i="1" strike="noStrike" spc="-1" dirty="0" err="1">
                <a:solidFill>
                  <a:srgbClr val="000000"/>
                </a:solidFill>
                <a:latin typeface="Calibri"/>
                <a:ea typeface="ＭＳ Ｐゴシック"/>
              </a:rPr>
              <a:t>Très</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innovante</a:t>
            </a:r>
            <a:r>
              <a:rPr lang="en-GB" sz="2000" b="0" i="1" strike="noStrike" spc="-1" dirty="0">
                <a:solidFill>
                  <a:srgbClr val="000000"/>
                </a:solidFill>
                <a:latin typeface="Calibri"/>
                <a:ea typeface="ＭＳ Ｐゴシック"/>
              </a:rPr>
              <a:t> et </a:t>
            </a:r>
            <a:r>
              <a:rPr lang="en-GB" sz="2000" b="0" i="1" strike="noStrike" spc="-1" dirty="0" err="1">
                <a:solidFill>
                  <a:srgbClr val="000000"/>
                </a:solidFill>
                <a:latin typeface="Calibri"/>
                <a:ea typeface="ＭＳ Ｐゴシック"/>
              </a:rPr>
              <a:t>extrêmement</a:t>
            </a:r>
            <a:r>
              <a:rPr lang="en-GB" sz="2000" b="0" i="1" strike="noStrike" spc="-1" dirty="0">
                <a:solidFill>
                  <a:srgbClr val="000000"/>
                </a:solidFill>
                <a:latin typeface="Calibri"/>
                <a:ea typeface="ＭＳ Ｐゴシック"/>
              </a:rPr>
              <a:t> significative </a:t>
            </a:r>
            <a:endParaRPr lang="en-GB" sz="20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2000" b="0" i="1" strike="noStrike" spc="-1" dirty="0">
                <a:solidFill>
                  <a:srgbClr val="000000"/>
                </a:solidFill>
                <a:latin typeface="Calibri"/>
                <a:ea typeface="ＭＳ Ｐゴシック"/>
              </a:rPr>
              <a:t>Un axe </a:t>
            </a:r>
            <a:r>
              <a:rPr lang="en-GB" sz="2000" b="0" i="1" strike="noStrike" spc="-1" dirty="0" err="1">
                <a:solidFill>
                  <a:srgbClr val="000000"/>
                </a:solidFill>
                <a:latin typeface="Calibri"/>
                <a:ea typeface="ＭＳ Ｐゴシック"/>
              </a:rPr>
              <a:t>différent</a:t>
            </a:r>
            <a:r>
              <a:rPr lang="en-GB" sz="2000" b="0" i="1" strike="noStrike" spc="-1" dirty="0">
                <a:solidFill>
                  <a:srgbClr val="000000"/>
                </a:solidFill>
                <a:latin typeface="Calibri"/>
                <a:ea typeface="ＭＳ Ｐゴシック"/>
              </a:rPr>
              <a:t> </a:t>
            </a:r>
            <a:endParaRPr lang="en-GB" sz="20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2000" b="0" i="1" strike="noStrike" spc="-1" dirty="0">
                <a:solidFill>
                  <a:srgbClr val="000000"/>
                </a:solidFill>
                <a:latin typeface="Calibri"/>
                <a:ea typeface="ＭＳ Ｐゴシック"/>
              </a:rPr>
              <a:t>Les deux </a:t>
            </a:r>
            <a:r>
              <a:rPr lang="en-GB" sz="2000" b="0" i="1" strike="noStrike" spc="-1" dirty="0" err="1">
                <a:solidFill>
                  <a:srgbClr val="000000"/>
                </a:solidFill>
                <a:latin typeface="Calibri"/>
                <a:ea typeface="ＭＳ Ｐゴシック"/>
              </a:rPr>
              <a:t>sont</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accélérées</a:t>
            </a:r>
            <a:r>
              <a:rPr lang="en-GB" sz="2000" b="0" i="1" strike="noStrike" spc="-1" dirty="0">
                <a:solidFill>
                  <a:srgbClr val="000000"/>
                </a:solidFill>
                <a:latin typeface="Calibri"/>
                <a:ea typeface="ＭＳ Ｐゴシック"/>
              </a:rPr>
              <a:t> pour </a:t>
            </a:r>
            <a:r>
              <a:rPr lang="en-GB" sz="2000" b="0" i="1" strike="noStrike" spc="-1" dirty="0" err="1">
                <a:solidFill>
                  <a:srgbClr val="000000"/>
                </a:solidFill>
                <a:latin typeface="Calibri"/>
                <a:ea typeface="ＭＳ Ｐゴシック"/>
              </a:rPr>
              <a:t>correspondre</a:t>
            </a:r>
            <a:r>
              <a:rPr lang="en-GB" sz="2000" b="0" i="1" strike="noStrike" spc="-1" dirty="0">
                <a:solidFill>
                  <a:srgbClr val="000000"/>
                </a:solidFill>
                <a:latin typeface="Calibri"/>
                <a:ea typeface="ＭＳ Ｐゴシック"/>
              </a:rPr>
              <a:t> à la </a:t>
            </a:r>
            <a:r>
              <a:rPr lang="en-GB" sz="2000" b="0" i="1" strike="noStrike" spc="-1" dirty="0" err="1">
                <a:solidFill>
                  <a:srgbClr val="000000"/>
                </a:solidFill>
                <a:latin typeface="Calibri"/>
                <a:ea typeface="ＭＳ Ｐゴシック"/>
              </a:rPr>
              <a:t>vitesse</a:t>
            </a:r>
            <a:r>
              <a:rPr lang="en-GB" sz="2000" b="0" i="1" strike="noStrike" spc="-1" dirty="0">
                <a:solidFill>
                  <a:srgbClr val="000000"/>
                </a:solidFill>
                <a:latin typeface="Calibri"/>
                <a:ea typeface="ＭＳ Ｐゴシック"/>
              </a:rPr>
              <a:t> de circulation de </a:t>
            </a:r>
            <a:r>
              <a:rPr lang="en-GB" sz="2000" b="0" i="1" strike="noStrike" spc="-1" dirty="0" err="1">
                <a:solidFill>
                  <a:srgbClr val="000000"/>
                </a:solidFill>
                <a:latin typeface="Calibri"/>
                <a:ea typeface="ＭＳ Ｐゴシック"/>
              </a:rPr>
              <a:t>l'information</a:t>
            </a:r>
            <a:r>
              <a:rPr lang="en-GB" sz="2000" b="0" i="1" strike="noStrike" spc="-1" dirty="0">
                <a:solidFill>
                  <a:srgbClr val="000000"/>
                </a:solidFill>
                <a:latin typeface="Calibri"/>
                <a:ea typeface="ＭＳ Ｐゴシック"/>
              </a:rPr>
              <a:t> dans </a:t>
            </a:r>
            <a:r>
              <a:rPr lang="en-GB" sz="2000" b="0" i="1" strike="noStrike" spc="-1" dirty="0" err="1">
                <a:solidFill>
                  <a:srgbClr val="000000"/>
                </a:solidFill>
                <a:latin typeface="Calibri"/>
                <a:ea typeface="ＭＳ Ｐゴシック"/>
              </a:rPr>
              <a:t>l'environnement</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numérique</a:t>
            </a:r>
            <a:endParaRPr lang="en-GB" sz="20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2000" b="0" i="1" strike="noStrike" spc="-1" dirty="0" err="1">
                <a:solidFill>
                  <a:srgbClr val="000000"/>
                </a:solidFill>
                <a:latin typeface="Calibri"/>
                <a:ea typeface="ＭＳ Ｐゴシック"/>
              </a:rPr>
              <a:t>Leur</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niveau</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d'intrusion</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n'est</a:t>
            </a:r>
            <a:r>
              <a:rPr lang="en-GB" sz="2000" b="0" i="1" strike="noStrike" spc="-1" dirty="0">
                <a:solidFill>
                  <a:srgbClr val="000000"/>
                </a:solidFill>
                <a:latin typeface="Calibri"/>
                <a:ea typeface="ＭＳ Ｐゴシック"/>
              </a:rPr>
              <a:t> pas </a:t>
            </a:r>
            <a:r>
              <a:rPr lang="en-GB" sz="2000" b="0" i="1" strike="noStrike" spc="-1" dirty="0" err="1">
                <a:solidFill>
                  <a:srgbClr val="000000"/>
                </a:solidFill>
                <a:latin typeface="Calibri"/>
                <a:ea typeface="ＭＳ Ｐゴシック"/>
              </a:rPr>
              <a:t>très</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élevé</a:t>
            </a:r>
            <a:endParaRPr lang="en-GB" sz="20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2000" b="0" i="1" strike="noStrike" spc="-1" dirty="0">
                <a:solidFill>
                  <a:srgbClr val="000000"/>
                </a:solidFill>
                <a:latin typeface="Calibri"/>
                <a:ea typeface="ＭＳ Ｐゴシック"/>
              </a:rPr>
              <a:t>En </a:t>
            </a:r>
            <a:r>
              <a:rPr lang="en-GB" sz="2000" b="0" i="1" strike="noStrike" spc="-1" dirty="0" err="1">
                <a:solidFill>
                  <a:srgbClr val="000000"/>
                </a:solidFill>
                <a:latin typeface="Calibri"/>
                <a:ea typeface="ＭＳ Ｐゴシック"/>
              </a:rPr>
              <a:t>ce</a:t>
            </a:r>
            <a:r>
              <a:rPr lang="en-GB" sz="2000" b="0" i="1" strike="noStrike" spc="-1" dirty="0">
                <a:solidFill>
                  <a:srgbClr val="000000"/>
                </a:solidFill>
                <a:latin typeface="Calibri"/>
                <a:ea typeface="ＭＳ Ｐゴシック"/>
              </a:rPr>
              <a:t> qui </a:t>
            </a:r>
            <a:r>
              <a:rPr lang="en-GB" sz="2000" b="0" i="1" strike="noStrike" spc="-1" dirty="0" err="1">
                <a:solidFill>
                  <a:srgbClr val="000000"/>
                </a:solidFill>
                <a:latin typeface="Calibri"/>
                <a:ea typeface="ＭＳ Ｐゴシック"/>
              </a:rPr>
              <a:t>concerne</a:t>
            </a:r>
            <a:r>
              <a:rPr lang="en-GB" sz="2000" b="0" i="1" strike="noStrike" spc="-1" dirty="0">
                <a:solidFill>
                  <a:srgbClr val="000000"/>
                </a:solidFill>
                <a:latin typeface="Calibri"/>
                <a:ea typeface="ＭＳ Ｐゴシック"/>
              </a:rPr>
              <a:t> les </a:t>
            </a:r>
            <a:r>
              <a:rPr lang="en-GB" sz="2000" b="0" i="1" strike="noStrike" spc="-1" dirty="0" err="1">
                <a:solidFill>
                  <a:srgbClr val="000000"/>
                </a:solidFill>
                <a:latin typeface="Calibri"/>
                <a:ea typeface="ＭＳ Ｐゴシック"/>
              </a:rPr>
              <a:t>données</a:t>
            </a:r>
            <a:r>
              <a:rPr lang="en-GB" sz="2000" b="0" i="1" strike="noStrike" spc="-1" dirty="0">
                <a:solidFill>
                  <a:srgbClr val="000000"/>
                </a:solidFill>
                <a:latin typeface="Calibri"/>
                <a:ea typeface="ＭＳ Ｐゴシック"/>
              </a:rPr>
              <a:t> relatives au </a:t>
            </a:r>
            <a:r>
              <a:rPr lang="en-GB" sz="2000" b="0" i="1" strike="noStrike" spc="-1" dirty="0" err="1">
                <a:solidFill>
                  <a:srgbClr val="000000"/>
                </a:solidFill>
                <a:latin typeface="Calibri"/>
                <a:ea typeface="ＭＳ Ｐゴシック"/>
              </a:rPr>
              <a:t>trafic</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il</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existe</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également</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une</a:t>
            </a:r>
            <a:r>
              <a:rPr lang="en-GB" sz="2000" b="0" i="1" strike="noStrike" spc="-1" dirty="0">
                <a:solidFill>
                  <a:srgbClr val="000000"/>
                </a:solidFill>
                <a:latin typeface="Calibri"/>
                <a:ea typeface="ＭＳ Ｐゴシック"/>
              </a:rPr>
              <a:t> disposition </a:t>
            </a:r>
            <a:r>
              <a:rPr lang="en-GB" sz="2000" b="0" i="1" strike="noStrike" spc="-1" dirty="0" err="1">
                <a:solidFill>
                  <a:srgbClr val="000000"/>
                </a:solidFill>
                <a:latin typeface="Calibri"/>
                <a:ea typeface="ＭＳ Ｐゴシック"/>
              </a:rPr>
              <a:t>permettant</a:t>
            </a:r>
            <a:r>
              <a:rPr lang="en-GB" sz="2000" b="0" i="1" strike="noStrike" spc="-1" dirty="0">
                <a:solidFill>
                  <a:srgbClr val="000000"/>
                </a:solidFill>
                <a:latin typeface="Calibri"/>
                <a:ea typeface="ＭＳ Ｐゴシック"/>
              </a:rPr>
              <a:t> </a:t>
            </a:r>
            <a:r>
              <a:rPr lang="en-GB" sz="2000" b="0" i="1" strike="noStrike" spc="-1" dirty="0" err="1">
                <a:solidFill>
                  <a:srgbClr val="000000"/>
                </a:solidFill>
                <a:latin typeface="Calibri"/>
                <a:ea typeface="ＭＳ Ｐゴシック"/>
              </a:rPr>
              <a:t>une</a:t>
            </a:r>
            <a:r>
              <a:rPr lang="en-GB" sz="2000" b="0" i="1" strike="noStrike" spc="-1" dirty="0">
                <a:solidFill>
                  <a:srgbClr val="000000"/>
                </a:solidFill>
                <a:latin typeface="Calibri"/>
                <a:ea typeface="ＭＳ Ｐゴシック"/>
              </a:rPr>
              <a:t> divulgation </a:t>
            </a:r>
            <a:r>
              <a:rPr lang="en-GB" sz="2000" b="0" i="1" strike="noStrike" spc="-1" dirty="0" err="1">
                <a:solidFill>
                  <a:srgbClr val="000000"/>
                </a:solidFill>
                <a:latin typeface="Calibri"/>
                <a:ea typeface="ＭＳ Ｐゴシック"/>
              </a:rPr>
              <a:t>accélérée</a:t>
            </a:r>
            <a:endParaRPr lang="en-GB" sz="2000" b="0" strike="noStrike" spc="-1" dirty="0">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7" name="TextShape 1"/>
          <p:cNvSpPr txBox="1"/>
          <p:nvPr/>
        </p:nvSpPr>
        <p:spPr>
          <a:xfrm>
            <a:off x="628560" y="1825560"/>
            <a:ext cx="7886520" cy="4350960"/>
          </a:xfrm>
          <a:prstGeom prst="rect">
            <a:avLst/>
          </a:prstGeom>
          <a:noFill/>
          <a:ln>
            <a:noFill/>
          </a:ln>
        </p:spPr>
        <p:txBody>
          <a:bodyPr>
            <a:noAutofit/>
          </a:bodyPr>
          <a:lstStyle/>
          <a:p>
            <a:endParaRPr lang="en-US" sz="2800" b="0" strike="noStrike" spc="-1">
              <a:solidFill>
                <a:srgbClr val="000000"/>
              </a:solidFill>
              <a:latin typeface="Calibri"/>
            </a:endParaRPr>
          </a:p>
        </p:txBody>
      </p:sp>
      <p:pic>
        <p:nvPicPr>
          <p:cNvPr id="418" name="Picture 3"/>
          <p:cNvPicPr/>
          <p:nvPr/>
        </p:nvPicPr>
        <p:blipFill>
          <a:blip r:embed="rId4"/>
          <a:stretch/>
        </p:blipFill>
        <p:spPr>
          <a:xfrm>
            <a:off x="0" y="1196640"/>
            <a:ext cx="9143640" cy="5256360"/>
          </a:xfrm>
          <a:prstGeom prst="rect">
            <a:avLst/>
          </a:prstGeom>
          <a:ln>
            <a:noFill/>
          </a:ln>
        </p:spPr>
      </p:pic>
      <p:sp>
        <p:nvSpPr>
          <p:cNvPr id="419" name="CustomShape 2"/>
          <p:cNvSpPr/>
          <p:nvPr/>
        </p:nvSpPr>
        <p:spPr>
          <a:xfrm>
            <a:off x="1403280" y="4464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b="0" strike="noStrike" spc="-1" dirty="0">
              <a:latin typeface="Arial"/>
            </a:endParaRP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ustomShape 1"/>
          <p:cNvSpPr/>
          <p:nvPr/>
        </p:nvSpPr>
        <p:spPr>
          <a:xfrm>
            <a:off x="1403280" y="4464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21" name="CustomShape 2"/>
          <p:cNvSpPr/>
          <p:nvPr/>
        </p:nvSpPr>
        <p:spPr>
          <a:xfrm>
            <a:off x="189720" y="1287360"/>
            <a:ext cx="3889080" cy="509224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a:t>
            </a:r>
            <a:r>
              <a:rPr lang="fr-FR" sz="1300" b="1" spc="-1" dirty="0">
                <a:solidFill>
                  <a:srgbClr val="FF0000"/>
                </a:solidFill>
                <a:latin typeface="Calibri"/>
              </a:rPr>
              <a:t>d’ordonner ou d’imposer d’une autre manière</a:t>
            </a:r>
            <a:r>
              <a:rPr lang="fr-FR" sz="1300" spc="-1" dirty="0">
                <a:solidFill>
                  <a:srgbClr val="000000"/>
                </a:solidFill>
                <a:latin typeface="Calibri"/>
              </a:rPr>
              <a:t> la conservation rapide de données électroniques spécifiées, y compris des données relatives au trafic, stockées au moyen d'un système informatique,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
        <p:nvSpPr>
          <p:cNvPr id="422" name="CustomShape 3"/>
          <p:cNvSpPr/>
          <p:nvPr/>
        </p:nvSpPr>
        <p:spPr>
          <a:xfrm>
            <a:off x="4275360" y="1287360"/>
            <a:ext cx="4343040" cy="369186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a:t>
            </a:r>
            <a:r>
              <a:rPr lang="en-GB" dirty="0" err="1">
                <a:latin typeface="Calibri Light" panose="020F0302020204030204" pitchFamily="34" charset="0"/>
                <a:cs typeface="Calibri Light" panose="020F0302020204030204" pitchFamily="34" charset="0"/>
              </a:rPr>
              <a:t>préservation</a:t>
            </a:r>
            <a:r>
              <a:rPr lang="en-GB" dirty="0">
                <a:latin typeface="Calibri Light" panose="020F0302020204030204" pitchFamily="34" charset="0"/>
                <a:cs typeface="Calibri Light" panose="020F0302020204030204" pitchFamily="34" charset="0"/>
              </a:rPr>
              <a:t> peut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ordonnée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obtenue</a:t>
            </a:r>
            <a:r>
              <a:rPr lang="en-GB" dirty="0">
                <a:latin typeface="Calibri Light" panose="020F0302020204030204" pitchFamily="34" charset="0"/>
                <a:cs typeface="Calibri Light" panose="020F0302020204030204" pitchFamily="34" charset="0"/>
              </a:rPr>
              <a:t> de manière </a:t>
            </a:r>
            <a:r>
              <a:rPr lang="en-GB" dirty="0" err="1">
                <a:latin typeface="Calibri Light" panose="020F0302020204030204" pitchFamily="34" charset="0"/>
                <a:cs typeface="Calibri Light" panose="020F0302020204030204" pitchFamily="34" charset="0"/>
              </a:rPr>
              <a:t>similaire</a:t>
            </a:r>
            <a:r>
              <a:rPr lang="en-GB" dirty="0">
                <a:latin typeface="Calibri Light" panose="020F0302020204030204" pitchFamily="34" charset="0"/>
                <a:cs typeface="Calibri Light" panose="020F0302020204030204" pitchFamily="34" charset="0"/>
              </a:rPr>
              <a:t> par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Décision</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judiciaire</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Ordre </a:t>
            </a:r>
            <a:r>
              <a:rPr lang="en-GB" dirty="0" err="1">
                <a:latin typeface="Calibri Light" panose="020F0302020204030204" pitchFamily="34" charset="0"/>
                <a:cs typeface="Calibri Light" panose="020F0302020204030204" pitchFamily="34" charset="0"/>
              </a:rPr>
              <a:t>administratif</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Directive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Recherche et </a:t>
            </a:r>
            <a:r>
              <a:rPr lang="en-GB" dirty="0" err="1">
                <a:latin typeface="Calibri Light" panose="020F0302020204030204" pitchFamily="34" charset="0"/>
                <a:cs typeface="Calibri Light" panose="020F0302020204030204" pitchFamily="34" charset="0"/>
              </a:rPr>
              <a:t>saisie</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Ordonnance de production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parties </a:t>
            </a:r>
            <a:r>
              <a:rPr lang="en-GB" dirty="0" err="1">
                <a:latin typeface="Calibri Light" panose="020F0302020204030204" pitchFamily="34" charset="0"/>
                <a:cs typeface="Calibri Light" panose="020F0302020204030204" pitchFamily="34" charset="0"/>
              </a:rPr>
              <a:t>disposent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certaine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flexibilité</a:t>
            </a:r>
            <a:r>
              <a:rPr lang="en-GB" dirty="0">
                <a:latin typeface="Calibri Light" panose="020F0302020204030204" pitchFamily="34" charset="0"/>
                <a:cs typeface="Calibri Light" panose="020F0302020204030204" pitchFamily="34" charset="0"/>
              </a:rPr>
              <a:t> pour </a:t>
            </a:r>
            <a:r>
              <a:rPr lang="en-GB" dirty="0" err="1">
                <a:latin typeface="Calibri Light" panose="020F0302020204030204" pitchFamily="34" charset="0"/>
                <a:cs typeface="Calibri Light" panose="020F0302020204030204" pitchFamily="34" charset="0"/>
              </a:rPr>
              <a:t>déterminer</a:t>
            </a:r>
            <a:r>
              <a:rPr lang="en-GB" dirty="0">
                <a:latin typeface="Calibri Light" panose="020F0302020204030204" pitchFamily="34" charset="0"/>
                <a:cs typeface="Calibri Light" panose="020F0302020204030204" pitchFamily="34" charset="0"/>
              </a:rPr>
              <a:t> comment </a:t>
            </a:r>
            <a:r>
              <a:rPr lang="en-GB" dirty="0" err="1">
                <a:latin typeface="Calibri Light" panose="020F0302020204030204" pitchFamily="34" charset="0"/>
                <a:cs typeface="Calibri Light" panose="020F0302020204030204" pitchFamily="34" charset="0"/>
              </a:rPr>
              <a:t>mettre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œuvre</a:t>
            </a:r>
            <a:r>
              <a:rPr lang="en-GB" dirty="0">
                <a:latin typeface="Calibri Light" panose="020F0302020204030204" pitchFamily="34" charset="0"/>
                <a:cs typeface="Calibri Light" panose="020F0302020204030204" pitchFamily="34" charset="0"/>
              </a:rPr>
              <a:t> la </a:t>
            </a:r>
            <a:r>
              <a:rPr lang="en-GB" dirty="0" err="1">
                <a:latin typeface="Calibri Light" panose="020F0302020204030204" pitchFamily="34" charset="0"/>
                <a:cs typeface="Calibri Light" panose="020F0302020204030204" pitchFamily="34" charset="0"/>
              </a:rPr>
              <a:t>préservation</a:t>
            </a:r>
            <a:r>
              <a:rPr lang="en-GB" dirty="0">
                <a:latin typeface="Calibri Light" panose="020F0302020204030204" pitchFamily="34" charset="0"/>
                <a:cs typeface="Calibri Light" panose="020F0302020204030204" pitchFamily="34" charset="0"/>
              </a:rPr>
              <a:t>, bien que la Convention de Budapest </a:t>
            </a:r>
            <a:r>
              <a:rPr lang="en-GB" dirty="0" err="1">
                <a:latin typeface="Calibri Light" panose="020F0302020204030204" pitchFamily="34" charset="0"/>
                <a:cs typeface="Calibri Light" panose="020F0302020204030204" pitchFamily="34" charset="0"/>
              </a:rPr>
              <a:t>exige</a:t>
            </a:r>
            <a:r>
              <a:rPr lang="en-GB" dirty="0">
                <a:latin typeface="Calibri Light" panose="020F0302020204030204" pitchFamily="34" charset="0"/>
                <a:cs typeface="Calibri Light" panose="020F0302020204030204" pitchFamily="34" charset="0"/>
              </a:rPr>
              <a:t> que </a:t>
            </a:r>
            <a:r>
              <a:rPr lang="en-GB" dirty="0" err="1">
                <a:latin typeface="Calibri Light" panose="020F0302020204030204" pitchFamily="34" charset="0"/>
                <a:cs typeface="Calibri Light" panose="020F0302020204030204" pitchFamily="34" charset="0"/>
              </a:rPr>
              <a:t>cela</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soit</a:t>
            </a:r>
            <a:r>
              <a:rPr lang="en-GB" dirty="0">
                <a:latin typeface="Calibri Light" panose="020F0302020204030204" pitchFamily="34" charset="0"/>
                <a:cs typeface="Calibri Light" panose="020F0302020204030204" pitchFamily="34" charset="0"/>
              </a:rPr>
              <a:t> fait </a:t>
            </a:r>
            <a:r>
              <a:rPr lang="en-GB" dirty="0" err="1">
                <a:latin typeface="Calibri Light" panose="020F0302020204030204" pitchFamily="34" charset="0"/>
                <a:cs typeface="Calibri Light" panose="020F0302020204030204" pitchFamily="34" charset="0"/>
              </a:rPr>
              <a:t>rapidement</a:t>
            </a:r>
            <a:r>
              <a:rPr lang="en-GB" dirty="0">
                <a:latin typeface="Calibri Light" panose="020F0302020204030204" pitchFamily="34" charset="0"/>
                <a:cs typeface="Calibri Light" panose="020F0302020204030204" pitchFamily="34" charset="0"/>
              </a:rPr>
              <a:t>.</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CustomShape 1"/>
          <p:cNvSpPr/>
          <p:nvPr/>
        </p:nvSpPr>
        <p:spPr>
          <a:xfrm>
            <a:off x="1403280" y="4464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26" name="CustomShape 3"/>
          <p:cNvSpPr/>
          <p:nvPr/>
        </p:nvSpPr>
        <p:spPr>
          <a:xfrm>
            <a:off x="4343400" y="1268280"/>
            <a:ext cx="4255200" cy="34148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permet</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protéger</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existantes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contre</a:t>
            </a:r>
            <a:r>
              <a:rPr lang="en-GB" dirty="0">
                <a:latin typeface="Calibri Light" panose="020F0302020204030204" pitchFamily="34" charset="0"/>
                <a:cs typeface="Calibri Light" panose="020F0302020204030204" pitchFamily="34" charset="0"/>
              </a:rPr>
              <a:t> tout </a:t>
            </a:r>
            <a:r>
              <a:rPr lang="en-GB" dirty="0" err="1">
                <a:latin typeface="Calibri Light" panose="020F0302020204030204" pitchFamily="34" charset="0"/>
                <a:cs typeface="Calibri Light" panose="020F0302020204030204" pitchFamily="34" charset="0"/>
              </a:rPr>
              <a:t>ce</a:t>
            </a:r>
            <a:r>
              <a:rPr lang="en-GB" dirty="0">
                <a:latin typeface="Calibri Light" panose="020F0302020204030204" pitchFamily="34" charset="0"/>
                <a:cs typeface="Calibri Light" panose="020F0302020204030204" pitchFamily="34" charset="0"/>
              </a:rPr>
              <a:t> qui </a:t>
            </a:r>
            <a:r>
              <a:rPr lang="en-GB" dirty="0" err="1">
                <a:latin typeface="Calibri Light" panose="020F0302020204030204" pitchFamily="34" charset="0"/>
                <a:cs typeface="Calibri Light" panose="020F0302020204030204" pitchFamily="34" charset="0"/>
              </a:rPr>
              <a:t>pourrait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entraîner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modification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détérioration</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leur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qualité</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leur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état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actuel</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N'exige</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nécessairement</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de </a:t>
            </a:r>
            <a:r>
              <a:rPr lang="en-GB" dirty="0" err="1">
                <a:latin typeface="Calibri Light" panose="020F0302020204030204" pitchFamily="34" charset="0"/>
                <a:cs typeface="Calibri Light" panose="020F0302020204030204" pitchFamily="34" charset="0"/>
              </a:rPr>
              <a:t>rendre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inaccessibles</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conservées</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empêcher</a:t>
            </a:r>
            <a:r>
              <a:rPr lang="en-GB" dirty="0">
                <a:latin typeface="Calibri Light" panose="020F0302020204030204" pitchFamily="34" charset="0"/>
                <a:cs typeface="Calibri Light" panose="020F0302020204030204" pitchFamily="34" charset="0"/>
              </a:rPr>
              <a:t> l'utilisation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copie</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par des </a:t>
            </a:r>
            <a:r>
              <a:rPr lang="en-GB" dirty="0" err="1">
                <a:latin typeface="Calibri Light" panose="020F0302020204030204" pitchFamily="34" charset="0"/>
                <a:cs typeface="Calibri Light" panose="020F0302020204030204" pitchFamily="34" charset="0"/>
              </a:rPr>
              <a:t>utilisateurs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légitimes</a:t>
            </a:r>
            <a:endParaRPr lang="en-GB" dirty="0">
              <a:latin typeface="Calibri Light" panose="020F0302020204030204" pitchFamily="34" charset="0"/>
              <a:cs typeface="Calibri Light" panose="020F0302020204030204" pitchFamily="34" charset="0"/>
            </a:endParaRPr>
          </a:p>
        </p:txBody>
      </p:sp>
      <p:sp>
        <p:nvSpPr>
          <p:cNvPr id="5" name="CustomShape 2">
            <a:extLst>
              <a:ext uri="{FF2B5EF4-FFF2-40B4-BE49-F238E27FC236}">
                <a16:creationId xmlns:a16="http://schemas.microsoft.com/office/drawing/2014/main" xmlns="" id="{0ECA4489-5969-41EC-8FF2-D217FDBEF836}"/>
              </a:ext>
            </a:extLst>
          </p:cNvPr>
          <p:cNvSpPr/>
          <p:nvPr/>
        </p:nvSpPr>
        <p:spPr>
          <a:xfrm>
            <a:off x="189720" y="1287360"/>
            <a:ext cx="3889080" cy="509224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a:t>
            </a:r>
            <a:r>
              <a:rPr lang="fr-FR" sz="1300" b="1" spc="-1" dirty="0">
                <a:solidFill>
                  <a:srgbClr val="FF0000"/>
                </a:solidFill>
                <a:latin typeface="Calibri"/>
              </a:rPr>
              <a:t>la conservation rapide</a:t>
            </a:r>
            <a:r>
              <a:rPr lang="fr-FR" sz="1300" spc="-1" dirty="0">
                <a:solidFill>
                  <a:srgbClr val="000000"/>
                </a:solidFill>
                <a:latin typeface="Calibri"/>
              </a:rPr>
              <a:t> de données électroniques spécifiées, y compris des données relatives au trafic, stockées au moyen d'un système informatique,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CustomShape 1"/>
          <p:cNvSpPr/>
          <p:nvPr/>
        </p:nvSpPr>
        <p:spPr>
          <a:xfrm>
            <a:off x="1403280" y="4464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29" name="CustomShape 3"/>
          <p:cNvSpPr/>
          <p:nvPr/>
        </p:nvSpPr>
        <p:spPr>
          <a:xfrm>
            <a:off x="4435920" y="1309680"/>
            <a:ext cx="4095000" cy="39688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s'étend</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toutes</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électroniques</a:t>
            </a:r>
            <a:r>
              <a:rPr lang="en-GB" dirty="0">
                <a:latin typeface="Calibri Light" panose="020F0302020204030204" pitchFamily="34" charset="0"/>
                <a:cs typeface="Calibri Light" panose="020F0302020204030204" pitchFamily="34" charset="0"/>
              </a:rPr>
              <a:t>, y </a:t>
            </a:r>
            <a:r>
              <a:rPr lang="en-GB" dirty="0" err="1">
                <a:latin typeface="Calibri Light" panose="020F0302020204030204" pitchFamily="34" charset="0"/>
                <a:cs typeface="Calibri Light" panose="020F0302020204030204" pitchFamily="34" charset="0"/>
              </a:rPr>
              <a:t>compris</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Les dossiers </a:t>
            </a:r>
            <a:r>
              <a:rPr lang="en-GB" dirty="0" err="1">
                <a:latin typeface="Calibri Light" panose="020F0302020204030204" pitchFamily="34" charset="0"/>
                <a:cs typeface="Calibri Light" panose="020F0302020204030204" pitchFamily="34" charset="0"/>
              </a:rPr>
              <a:t>commerciaux</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médicaux</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personnels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autres</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relatives au </a:t>
            </a:r>
            <a:r>
              <a:rPr lang="en-GB" dirty="0" err="1">
                <a:latin typeface="Calibri Light" panose="020F0302020204030204" pitchFamily="34" charset="0"/>
                <a:cs typeface="Calibri Light" panose="020F0302020204030204" pitchFamily="34" charset="0"/>
              </a:rPr>
              <a:t>trafic</a:t>
            </a: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a:t>
            </a:r>
            <a:r>
              <a:rPr lang="en-GB" dirty="0" err="1">
                <a:latin typeface="Calibri Light" panose="020F0302020204030204" pitchFamily="34" charset="0"/>
                <a:cs typeface="Calibri Light" panose="020F0302020204030204" pitchFamily="34" charset="0"/>
              </a:rPr>
              <a:t>mesures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doivent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appliquées</a:t>
            </a:r>
            <a:r>
              <a:rPr lang="en-GB" dirty="0">
                <a:latin typeface="Calibri Light" panose="020F0302020204030204" pitchFamily="34" charset="0"/>
                <a:cs typeface="Calibri Light" panose="020F0302020204030204" pitchFamily="34" charset="0"/>
              </a:rPr>
              <a:t> dans le cadre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enquête</a:t>
            </a:r>
            <a:r>
              <a:rPr lang="en-GB" dirty="0">
                <a:latin typeface="Calibri Light" panose="020F0302020204030204" pitchFamily="34" charset="0"/>
                <a:cs typeface="Calibri Light" panose="020F0302020204030204" pitchFamily="34" charset="0"/>
              </a:rPr>
              <a:t> sur un </a:t>
            </a:r>
            <a:r>
              <a:rPr lang="en-GB" dirty="0" err="1">
                <a:latin typeface="Calibri Light" panose="020F0302020204030204" pitchFamily="34" charset="0"/>
                <a:cs typeface="Calibri Light" panose="020F0302020204030204" pitchFamily="34" charset="0"/>
              </a:rPr>
              <a:t>cas</a:t>
            </a:r>
            <a:r>
              <a:rPr lang="en-GB" dirty="0">
                <a:latin typeface="Calibri Light" panose="020F0302020204030204" pitchFamily="34" charset="0"/>
                <a:cs typeface="Calibri Light" panose="020F0302020204030204" pitchFamily="34" charset="0"/>
              </a:rPr>
              <a:t> particulier.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a:t>
            </a:r>
            <a:r>
              <a:rPr lang="en-GB" dirty="0" err="1">
                <a:latin typeface="Calibri Light" panose="020F0302020204030204" pitchFamily="34" charset="0"/>
                <a:cs typeface="Calibri Light" panose="020F0302020204030204" pitchFamily="34" charset="0"/>
              </a:rPr>
              <a:t>mesure</a:t>
            </a:r>
            <a:r>
              <a:rPr lang="en-GB" dirty="0">
                <a:latin typeface="Calibri Light" panose="020F0302020204030204" pitchFamily="34" charset="0"/>
                <a:cs typeface="Calibri Light" panose="020F0302020204030204" pitchFamily="34" charset="0"/>
              </a:rPr>
              <a:t> doit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appliquée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spécifiques</a:t>
            </a:r>
            <a:r>
              <a:rPr lang="en-GB" dirty="0">
                <a:latin typeface="Calibri Light" panose="020F0302020204030204" pitchFamily="34" charset="0"/>
                <a:cs typeface="Calibri Light" panose="020F0302020204030204" pitchFamily="34" charset="0"/>
              </a:rPr>
              <a:t> (et non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quantités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non </a:t>
            </a:r>
            <a:r>
              <a:rPr lang="en-GB" dirty="0" err="1">
                <a:latin typeface="Calibri Light" panose="020F0302020204030204" pitchFamily="34" charset="0"/>
                <a:cs typeface="Calibri Light" panose="020F0302020204030204" pitchFamily="34" charset="0"/>
              </a:rPr>
              <a:t>discriminées</a:t>
            </a:r>
            <a:r>
              <a:rPr lang="en-GB" dirty="0">
                <a:latin typeface="Calibri Light" panose="020F0302020204030204" pitchFamily="34" charset="0"/>
                <a:cs typeface="Calibri Light" panose="020F0302020204030204" pitchFamily="34" charset="0"/>
              </a:rPr>
              <a:t>).</a:t>
            </a:r>
          </a:p>
        </p:txBody>
      </p:sp>
      <p:sp>
        <p:nvSpPr>
          <p:cNvPr id="5" name="CustomShape 2">
            <a:extLst>
              <a:ext uri="{FF2B5EF4-FFF2-40B4-BE49-F238E27FC236}">
                <a16:creationId xmlns:a16="http://schemas.microsoft.com/office/drawing/2014/main" xmlns="" id="{C1DF49F5-7907-4EE6-89D1-E260ECB8C93B}"/>
              </a:ext>
            </a:extLst>
          </p:cNvPr>
          <p:cNvSpPr/>
          <p:nvPr/>
        </p:nvSpPr>
        <p:spPr>
          <a:xfrm>
            <a:off x="189720" y="1287360"/>
            <a:ext cx="3889080" cy="509224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la conservation rapide </a:t>
            </a:r>
            <a:r>
              <a:rPr lang="fr-FR" sz="1300" b="1" spc="-1" dirty="0">
                <a:solidFill>
                  <a:srgbClr val="FF0000"/>
                </a:solidFill>
                <a:latin typeface="Calibri"/>
              </a:rPr>
              <a:t>de données électroniques spécifiées</a:t>
            </a:r>
            <a:r>
              <a:rPr lang="fr-FR" sz="1300" spc="-1" dirty="0">
                <a:solidFill>
                  <a:srgbClr val="000000"/>
                </a:solidFill>
                <a:latin typeface="Calibri"/>
              </a:rPr>
              <a:t>, y compris des données relatives au trafic, stockées au moyen d'un système informatique,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TextShape 1"/>
          <p:cNvSpPr txBox="1"/>
          <p:nvPr/>
        </p:nvSpPr>
        <p:spPr>
          <a:xfrm>
            <a:off x="628560" y="1825560"/>
            <a:ext cx="7886520" cy="4350960"/>
          </a:xfrm>
          <a:prstGeom prst="rect">
            <a:avLst/>
          </a:prstGeom>
          <a:noFill/>
          <a:ln>
            <a:noFill/>
          </a:ln>
        </p:spPr>
        <p:txBody>
          <a:bodyPr>
            <a:normAutofit fontScale="92500"/>
          </a:bodyPr>
          <a:lstStyle/>
          <a:p>
            <a:pPr marL="514440" indent="-514080">
              <a:lnSpc>
                <a:spcPct val="150000"/>
              </a:lnSpc>
              <a:spcBef>
                <a:spcPts val="1001"/>
              </a:spcBef>
              <a:buClr>
                <a:srgbClr val="000000"/>
              </a:buClr>
              <a:buFont typeface="Calibri Light"/>
              <a:buAutoNum type="arabicPeriod"/>
            </a:pPr>
            <a:r>
              <a:rPr lang="en-US" sz="2800" b="0" strike="noStrike" spc="-1" dirty="0">
                <a:solidFill>
                  <a:srgbClr val="000000"/>
                </a:solidFill>
                <a:latin typeface="Calibri"/>
                <a:ea typeface="Verdana"/>
              </a:rPr>
              <a:t>Champ </a:t>
            </a:r>
            <a:r>
              <a:rPr lang="en-US" sz="2800" b="0" strike="noStrike" spc="-1" dirty="0" err="1">
                <a:solidFill>
                  <a:srgbClr val="000000"/>
                </a:solidFill>
                <a:latin typeface="Calibri"/>
                <a:ea typeface="Verdana"/>
              </a:rPr>
              <a:t>d'application</a:t>
            </a:r>
            <a:r>
              <a:rPr lang="en-US" sz="2800" b="0" strike="noStrike" spc="-1" dirty="0">
                <a:solidFill>
                  <a:srgbClr val="000000"/>
                </a:solidFill>
                <a:latin typeface="Calibri"/>
                <a:ea typeface="Verdana"/>
              </a:rPr>
              <a:t> des dispositions </a:t>
            </a:r>
            <a:r>
              <a:rPr lang="en-US" sz="2800" b="0" strike="noStrike" spc="-1" dirty="0" err="1">
                <a:solidFill>
                  <a:srgbClr val="000000"/>
                </a:solidFill>
                <a:latin typeface="Calibri"/>
                <a:ea typeface="Verdana"/>
              </a:rPr>
              <a:t>procédurales</a:t>
            </a:r>
            <a:r>
              <a:rPr lang="en-US" sz="2800" b="0" strike="noStrike" spc="-1" dirty="0">
                <a:solidFill>
                  <a:srgbClr val="000000"/>
                </a:solidFill>
                <a:latin typeface="Calibri"/>
                <a:ea typeface="Verdana"/>
              </a:rPr>
              <a:t> </a:t>
            </a:r>
            <a:endParaRPr lang="en-US" sz="2800" b="0" strike="noStrike" spc="-1" dirty="0">
              <a:solidFill>
                <a:srgbClr val="000000"/>
              </a:solidFill>
              <a:latin typeface="Calibri"/>
            </a:endParaRPr>
          </a:p>
          <a:p>
            <a:pPr marL="514440" indent="-514080">
              <a:lnSpc>
                <a:spcPct val="150000"/>
              </a:lnSpc>
              <a:spcBef>
                <a:spcPts val="1001"/>
              </a:spcBef>
              <a:buClr>
                <a:srgbClr val="000000"/>
              </a:buClr>
              <a:buFont typeface="Calibri Light"/>
              <a:buAutoNum type="arabicPeriod"/>
            </a:pPr>
            <a:r>
              <a:rPr lang="en-US" sz="2800" b="0" strike="noStrike" spc="-1" dirty="0">
                <a:solidFill>
                  <a:srgbClr val="000000"/>
                </a:solidFill>
                <a:latin typeface="Calibri"/>
                <a:ea typeface="Verdana"/>
              </a:rPr>
              <a:t>Conditions et </a:t>
            </a:r>
            <a:r>
              <a:rPr lang="en-US" sz="2800" b="0" strike="noStrike" spc="-1" dirty="0" err="1">
                <a:solidFill>
                  <a:srgbClr val="000000"/>
                </a:solidFill>
                <a:latin typeface="Calibri"/>
                <a:ea typeface="Verdana"/>
              </a:rPr>
              <a:t>sauvegardes</a:t>
            </a:r>
            <a:endParaRPr lang="en-US" sz="2800" b="0" strike="noStrike" spc="-1" dirty="0">
              <a:solidFill>
                <a:srgbClr val="000000"/>
              </a:solidFill>
              <a:latin typeface="Calibri"/>
            </a:endParaRPr>
          </a:p>
          <a:p>
            <a:pPr marL="514440" indent="-514080">
              <a:lnSpc>
                <a:spcPct val="150000"/>
              </a:lnSpc>
              <a:spcBef>
                <a:spcPts val="1001"/>
              </a:spcBef>
              <a:buClr>
                <a:srgbClr val="000000"/>
              </a:buClr>
              <a:buFont typeface="Calibri Light"/>
              <a:buAutoNum type="arabicPeriod"/>
            </a:pPr>
            <a:r>
              <a:rPr lang="fr-FR" sz="2800" spc="-1" dirty="0">
                <a:solidFill>
                  <a:srgbClr val="000000"/>
                </a:solidFill>
                <a:latin typeface="Calibri"/>
                <a:ea typeface="Verdana"/>
              </a:rPr>
              <a:t>Conservation rapide de données informatiques stockées </a:t>
            </a:r>
            <a:r>
              <a:rPr lang="en-US" sz="2800" b="0" strike="noStrike" spc="-1" dirty="0">
                <a:solidFill>
                  <a:srgbClr val="000000"/>
                </a:solidFill>
                <a:latin typeface="Calibri"/>
                <a:ea typeface="Verdana"/>
              </a:rPr>
              <a:t>et </a:t>
            </a:r>
            <a:r>
              <a:rPr lang="fr-FR" sz="2800" spc="-1" dirty="0">
                <a:solidFill>
                  <a:srgbClr val="000000"/>
                </a:solidFill>
                <a:latin typeface="Calibri"/>
                <a:ea typeface="Verdana"/>
              </a:rPr>
              <a:t>Conservation et divulgation rapides de données relatives au trafic</a:t>
            </a:r>
            <a:endParaRPr lang="en-US" sz="2800" b="0" strike="noStrike" spc="-1" dirty="0">
              <a:solidFill>
                <a:srgbClr val="000000"/>
              </a:solidFill>
              <a:latin typeface="Calibri"/>
            </a:endParaRPr>
          </a:p>
          <a:p>
            <a:pPr marL="514440" indent="-514080">
              <a:lnSpc>
                <a:spcPct val="150000"/>
              </a:lnSpc>
              <a:spcBef>
                <a:spcPts val="1001"/>
              </a:spcBef>
              <a:buClr>
                <a:srgbClr val="000000"/>
              </a:buClr>
              <a:buFont typeface="Calibri Light"/>
              <a:buAutoNum type="arabicPeriod"/>
            </a:pPr>
            <a:r>
              <a:rPr lang="nl-NL" sz="2800" spc="-1" dirty="0" err="1">
                <a:solidFill>
                  <a:srgbClr val="000000"/>
                </a:solidFill>
                <a:latin typeface="Calibri"/>
                <a:ea typeface="Verdana"/>
              </a:rPr>
              <a:t>Injonction</a:t>
            </a:r>
            <a:r>
              <a:rPr lang="nl-NL" sz="2800" spc="-1" dirty="0">
                <a:solidFill>
                  <a:srgbClr val="000000"/>
                </a:solidFill>
                <a:latin typeface="Calibri"/>
                <a:ea typeface="Verdana"/>
              </a:rPr>
              <a:t> de </a:t>
            </a:r>
            <a:r>
              <a:rPr lang="nl-NL" sz="2800" spc="-1" dirty="0" err="1">
                <a:solidFill>
                  <a:srgbClr val="000000"/>
                </a:solidFill>
                <a:latin typeface="Calibri"/>
                <a:ea typeface="Verdana"/>
              </a:rPr>
              <a:t>produire</a:t>
            </a:r>
            <a:endParaRPr lang="en-US" sz="2800" spc="-1" dirty="0">
              <a:solidFill>
                <a:srgbClr val="000000"/>
              </a:solidFill>
              <a:latin typeface="Calibri"/>
              <a:ea typeface="Verdana"/>
            </a:endParaRPr>
          </a:p>
        </p:txBody>
      </p:sp>
      <p:sp>
        <p:nvSpPr>
          <p:cNvPr id="367" name="TextShape 2"/>
          <p:cNvSpPr txBox="1"/>
          <p:nvPr/>
        </p:nvSpPr>
        <p:spPr>
          <a:xfrm>
            <a:off x="6458040" y="6356520"/>
            <a:ext cx="2057040" cy="364680"/>
          </a:xfrm>
          <a:prstGeom prst="rect">
            <a:avLst/>
          </a:prstGeom>
          <a:noFill/>
          <a:ln>
            <a:noFill/>
          </a:ln>
        </p:spPr>
        <p:txBody>
          <a:bodyPr anchor="ctr">
            <a:noAutofit/>
          </a:bodyPr>
          <a:lstStyle/>
          <a:p>
            <a:pPr algn="r">
              <a:lnSpc>
                <a:spcPct val="100000"/>
              </a:lnSpc>
            </a:pPr>
            <a:fld id="{9B67FC4E-C025-4720-B7F4-481A9F4DE329}" type="slidenum">
              <a:rPr lang="en-GB" sz="1200" b="0" strike="noStrike" spc="-1">
                <a:solidFill>
                  <a:srgbClr val="8B8B8B"/>
                </a:solidFill>
                <a:latin typeface="Calibri"/>
              </a:rPr>
              <a:t>2</a:t>
            </a:fld>
            <a:endParaRPr lang="en-GB" sz="1200" b="0" strike="noStrike" spc="-1">
              <a:latin typeface="Times New Roman"/>
            </a:endParaRPr>
          </a:p>
        </p:txBody>
      </p:sp>
      <p:sp>
        <p:nvSpPr>
          <p:cNvPr id="368" name="TextShape 3"/>
          <p:cNvSpPr txBox="1"/>
          <p:nvPr/>
        </p:nvSpPr>
        <p:spPr>
          <a:xfrm>
            <a:off x="2570040" y="0"/>
            <a:ext cx="6573600" cy="1043280"/>
          </a:xfrm>
          <a:prstGeom prst="rect">
            <a:avLst/>
          </a:prstGeom>
          <a:noFill/>
          <a:ln>
            <a:noFill/>
          </a:ln>
        </p:spPr>
        <p:txBody>
          <a:bodyPr anchor="ctr">
            <a:noAutofit/>
          </a:bodyPr>
          <a:lstStyle/>
          <a:p>
            <a:pPr algn="r">
              <a:lnSpc>
                <a:spcPct val="90000"/>
              </a:lnSpc>
              <a:spcBef>
                <a:spcPts val="1001"/>
              </a:spcBef>
            </a:pPr>
            <a:r>
              <a:rPr lang="en-US" sz="3200" b="0" strike="noStrike" spc="-1">
                <a:solidFill>
                  <a:srgbClr val="FFFFFF"/>
                </a:solidFill>
                <a:latin typeface="Verdana"/>
              </a:rPr>
              <a:t>Contenu de la session</a:t>
            </a:r>
            <a:endParaRPr lang="en-US" sz="3200" b="0" strike="noStrike" spc="-1">
              <a:solidFill>
                <a:srgbClr val="000000"/>
              </a:solidFill>
              <a:latin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CustomShape 1"/>
          <p:cNvSpPr/>
          <p:nvPr/>
        </p:nvSpPr>
        <p:spPr>
          <a:xfrm>
            <a:off x="1403280" y="10008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32" name="CustomShape 3"/>
          <p:cNvSpPr/>
          <p:nvPr/>
        </p:nvSpPr>
        <p:spPr>
          <a:xfrm>
            <a:off x="4275360" y="1287360"/>
            <a:ext cx="4304160" cy="258386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conservation </a:t>
            </a:r>
            <a:r>
              <a:rPr lang="en-GB" dirty="0" err="1">
                <a:latin typeface="Calibri Light" panose="020F0302020204030204" pitchFamily="34" charset="0"/>
                <a:cs typeface="Calibri Light" panose="020F0302020204030204" pitchFamily="34" charset="0"/>
              </a:rPr>
              <a:t>n'impose</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obligation </a:t>
            </a:r>
            <a:r>
              <a:rPr lang="en-GB" dirty="0" err="1">
                <a:latin typeface="Calibri Light" panose="020F0302020204030204" pitchFamily="34" charset="0"/>
                <a:cs typeface="Calibri Light" panose="020F0302020204030204" pitchFamily="34" charset="0"/>
              </a:rPr>
              <a:t>générale</a:t>
            </a:r>
            <a:r>
              <a:rPr lang="en-GB" dirty="0">
                <a:latin typeface="Calibri Light" panose="020F0302020204030204" pitchFamily="34" charset="0"/>
                <a:cs typeface="Calibri Light" panose="020F0302020204030204" pitchFamily="34" charset="0"/>
              </a:rPr>
              <a:t> de conservation des </a:t>
            </a:r>
            <a:r>
              <a:rPr lang="en-GB" dirty="0" err="1">
                <a:latin typeface="Calibri Light" panose="020F0302020204030204" pitchFamily="34" charset="0"/>
                <a:cs typeface="Calibri Light" panose="020F0302020204030204" pitchFamily="34" charset="0"/>
              </a:rPr>
              <a:t>données</a:t>
            </a: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que </a:t>
            </a:r>
            <a:r>
              <a:rPr lang="en-GB" dirty="0" err="1">
                <a:latin typeface="Calibri Light" panose="020F0302020204030204" pitchFamily="34" charset="0"/>
                <a:cs typeface="Calibri Light" panose="020F0302020204030204" pitchFamily="34" charset="0"/>
              </a:rPr>
              <a:t>l'on</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cherche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conserver </a:t>
            </a:r>
            <a:r>
              <a:rPr lang="en-GB" dirty="0" err="1">
                <a:latin typeface="Calibri Light" panose="020F0302020204030204" pitchFamily="34" charset="0"/>
                <a:cs typeface="Calibri Light" panose="020F0302020204030204" pitchFamily="34" charset="0"/>
              </a:rPr>
              <a:t>doivent</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Exister</a:t>
            </a:r>
            <a:r>
              <a:rPr lang="en-GB" dirty="0">
                <a:latin typeface="Calibri Light" panose="020F0302020204030204" pitchFamily="34" charset="0"/>
                <a:cs typeface="Calibri Light" panose="020F0302020204030204" pitchFamily="34" charset="0"/>
              </a:rPr>
              <a:t> déjà</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Avoir</a:t>
            </a:r>
            <a:r>
              <a:rPr lang="en-GB" dirty="0">
                <a:latin typeface="Calibri Light" panose="020F0302020204030204" pitchFamily="34" charset="0"/>
                <a:cs typeface="Calibri Light" panose="020F0302020204030204" pitchFamily="34" charset="0"/>
              </a:rPr>
              <a:t> déjà </a:t>
            </a:r>
            <a:r>
              <a:rPr lang="en-GB" dirty="0" err="1">
                <a:latin typeface="Calibri Light" panose="020F0302020204030204" pitchFamily="34" charset="0"/>
                <a:cs typeface="Calibri Light" panose="020F0302020204030204" pitchFamily="34" charset="0"/>
              </a:rPr>
              <a:t>été</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collectées</a:t>
            </a:r>
            <a:r>
              <a:rPr lang="en-GB" dirty="0">
                <a:latin typeface="Calibri Light" panose="020F0302020204030204" pitchFamily="34" charset="0"/>
                <a:cs typeface="Calibri Light" panose="020F0302020204030204" pitchFamily="34" charset="0"/>
              </a:rPr>
              <a:t> et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dans un </a:t>
            </a:r>
            <a:r>
              <a:rPr lang="en-GB" dirty="0" err="1">
                <a:latin typeface="Calibri Light" panose="020F0302020204030204" pitchFamily="34" charset="0"/>
                <a:cs typeface="Calibri Light" panose="020F0302020204030204" pitchFamily="34" charset="0"/>
              </a:rPr>
              <a:t>système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informatique</a:t>
            </a:r>
            <a:endParaRPr lang="en-GB" dirty="0">
              <a:latin typeface="Calibri Light" panose="020F0302020204030204" pitchFamily="34" charset="0"/>
              <a:cs typeface="Calibri Light" panose="020F0302020204030204" pitchFamily="34" charset="0"/>
            </a:endParaRPr>
          </a:p>
        </p:txBody>
      </p:sp>
      <p:sp>
        <p:nvSpPr>
          <p:cNvPr id="5" name="CustomShape 2">
            <a:extLst>
              <a:ext uri="{FF2B5EF4-FFF2-40B4-BE49-F238E27FC236}">
                <a16:creationId xmlns:a16="http://schemas.microsoft.com/office/drawing/2014/main" xmlns="" id="{6BCB8237-882A-4E20-8AD4-E5E1E72BF647}"/>
              </a:ext>
            </a:extLst>
          </p:cNvPr>
          <p:cNvSpPr/>
          <p:nvPr/>
        </p:nvSpPr>
        <p:spPr>
          <a:xfrm>
            <a:off x="189720" y="1287360"/>
            <a:ext cx="3889080" cy="509224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la conservation rapide de données électroniques spécifiées, y compris des données relatives au trafic, </a:t>
            </a:r>
            <a:r>
              <a:rPr lang="fr-FR" sz="1300" b="1" spc="-1" dirty="0">
                <a:solidFill>
                  <a:srgbClr val="FF0000"/>
                </a:solidFill>
                <a:latin typeface="Calibri"/>
              </a:rPr>
              <a:t>stockées au moyen d'un système informatique</a:t>
            </a:r>
            <a:r>
              <a:rPr lang="fr-FR" sz="1300" spc="-1" dirty="0">
                <a:solidFill>
                  <a:srgbClr val="000000"/>
                </a:solidFill>
                <a:latin typeface="Calibri"/>
              </a:rPr>
              <a:t>,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CustomShape 1"/>
          <p:cNvSpPr/>
          <p:nvPr/>
        </p:nvSpPr>
        <p:spPr>
          <a:xfrm>
            <a:off x="1389600" y="4860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35" name="CustomShape 3"/>
          <p:cNvSpPr/>
          <p:nvPr/>
        </p:nvSpPr>
        <p:spPr>
          <a:xfrm>
            <a:off x="4275360" y="1287360"/>
            <a:ext cx="4746600" cy="286086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Pour que la conservation </a:t>
            </a:r>
            <a:r>
              <a:rPr lang="en-GB" dirty="0" err="1">
                <a:latin typeface="Calibri Light" panose="020F0302020204030204" pitchFamily="34" charset="0"/>
                <a:cs typeface="Calibri Light" panose="020F0302020204030204" pitchFamily="34" charset="0"/>
              </a:rPr>
              <a:t>soit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exercée</a:t>
            </a:r>
            <a:r>
              <a:rPr lang="en-GB" dirty="0">
                <a:latin typeface="Calibri Light" panose="020F0302020204030204" pitchFamily="34" charset="0"/>
                <a:cs typeface="Calibri Light" panose="020F0302020204030204" pitchFamily="34" charset="0"/>
              </a:rPr>
              <a:t>, il doit y </a:t>
            </a:r>
            <a:r>
              <a:rPr lang="en-GB" dirty="0" err="1">
                <a:latin typeface="Calibri Light" panose="020F0302020204030204" pitchFamily="34" charset="0"/>
                <a:cs typeface="Calibri Light" panose="020F0302020204030204" pitchFamily="34" charset="0"/>
              </a:rPr>
              <a:t>avoir</a:t>
            </a:r>
            <a:r>
              <a:rPr lang="en-GB" dirty="0">
                <a:latin typeface="Calibri Light" panose="020F0302020204030204" pitchFamily="34" charset="0"/>
                <a:cs typeface="Calibri Light" panose="020F0302020204030204" pitchFamily="34" charset="0"/>
              </a:rPr>
              <a:t> des raisons de </a:t>
            </a:r>
            <a:r>
              <a:rPr lang="en-GB" dirty="0" err="1">
                <a:latin typeface="Calibri Light" panose="020F0302020204030204" pitchFamily="34" charset="0"/>
                <a:cs typeface="Calibri Light" panose="020F0302020204030204" pitchFamily="34" charset="0"/>
              </a:rPr>
              <a:t>penser</a:t>
            </a:r>
            <a:r>
              <a:rPr lang="en-GB" dirty="0">
                <a:latin typeface="Calibri Light" panose="020F0302020204030204" pitchFamily="34" charset="0"/>
                <a:cs typeface="Calibri Light" panose="020F0302020204030204" pitchFamily="34" charset="0"/>
              </a:rPr>
              <a:t> que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particulièrement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susceptibles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perte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de modification.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271463" algn="just">
              <a:buClr>
                <a:srgbClr val="000000"/>
              </a:buClr>
            </a:pPr>
            <a:r>
              <a:rPr lang="en-GB" dirty="0" err="1" smtClean="0">
                <a:latin typeface="Calibri Light" panose="020F0302020204030204" pitchFamily="34" charset="0"/>
                <a:cs typeface="Calibri Light" panose="020F0302020204030204" pitchFamily="34" charset="0"/>
              </a:rPr>
              <a:t>Exemples</a:t>
            </a:r>
            <a:r>
              <a:rPr lang="en-GB" dirty="0" smtClean="0">
                <a:latin typeface="Calibri Light" panose="020F0302020204030204" pitchFamily="34" charset="0"/>
                <a:cs typeface="Calibri Light" panose="020F0302020204030204" pitchFamily="34" charset="0"/>
              </a:rPr>
              <a:t> </a:t>
            </a:r>
            <a:r>
              <a:rPr lang="en-GB" dirty="0">
                <a:latin typeface="Calibri Light" panose="020F0302020204030204" pitchFamily="34" charset="0"/>
                <a:cs typeface="Calibri Light" panose="020F0302020204030204" pitchFamily="34" charset="0"/>
              </a:rPr>
              <a:t>:</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Politique de suppression des </a:t>
            </a:r>
            <a:r>
              <a:rPr lang="en-GB" dirty="0" err="1">
                <a:latin typeface="Calibri Light" panose="020F0302020204030204" pitchFamily="34" charset="0"/>
                <a:cs typeface="Calibri Light" panose="020F0302020204030204" pitchFamily="34" charset="0"/>
              </a:rPr>
              <a:t>données</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Politique de conservation </a:t>
            </a:r>
            <a:r>
              <a:rPr lang="en-GB" dirty="0" err="1">
                <a:latin typeface="Calibri Light" panose="020F0302020204030204" pitchFamily="34" charset="0"/>
                <a:cs typeface="Calibri Light" panose="020F0302020204030204" pitchFamily="34" charset="0"/>
              </a:rPr>
              <a:t>limitée</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Stockage non </a:t>
            </a:r>
            <a:r>
              <a:rPr lang="en-GB" dirty="0" err="1">
                <a:latin typeface="Calibri Light" panose="020F0302020204030204" pitchFamily="34" charset="0"/>
                <a:cs typeface="Calibri Light" panose="020F0302020204030204" pitchFamily="34" charset="0"/>
              </a:rPr>
              <a:t>sécurisé</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Dépositaire</a:t>
            </a:r>
            <a:r>
              <a:rPr lang="en-GB" dirty="0">
                <a:latin typeface="Calibri Light" panose="020F0302020204030204" pitchFamily="34" charset="0"/>
                <a:cs typeface="Calibri Light" panose="020F0302020204030204" pitchFamily="34" charset="0"/>
              </a:rPr>
              <a:t> non </a:t>
            </a:r>
            <a:r>
              <a:rPr lang="en-GB" dirty="0" err="1">
                <a:latin typeface="Calibri Light" panose="020F0302020204030204" pitchFamily="34" charset="0"/>
                <a:cs typeface="Calibri Light" panose="020F0302020204030204" pitchFamily="34" charset="0"/>
              </a:rPr>
              <a:t>fiable</a:t>
            </a:r>
            <a:r>
              <a:rPr lang="en-GB" dirty="0">
                <a:latin typeface="Calibri Light" panose="020F0302020204030204" pitchFamily="34" charset="0"/>
                <a:cs typeface="Calibri Light" panose="020F0302020204030204" pitchFamily="34" charset="0"/>
              </a:rPr>
              <a:t>.  </a:t>
            </a:r>
          </a:p>
        </p:txBody>
      </p:sp>
      <p:sp>
        <p:nvSpPr>
          <p:cNvPr id="5" name="CustomShape 2">
            <a:extLst>
              <a:ext uri="{FF2B5EF4-FFF2-40B4-BE49-F238E27FC236}">
                <a16:creationId xmlns:a16="http://schemas.microsoft.com/office/drawing/2014/main" xmlns="" id="{9E95324E-494C-49D5-9A24-82DB0272061A}"/>
              </a:ext>
            </a:extLst>
          </p:cNvPr>
          <p:cNvSpPr/>
          <p:nvPr/>
        </p:nvSpPr>
        <p:spPr>
          <a:xfrm>
            <a:off x="189720" y="1287360"/>
            <a:ext cx="3889080" cy="52923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la conservation rapide de données électroniques spécifiées, y compris des données relatives au trafic, stockées au moyen d'un système informatique, notamment </a:t>
            </a:r>
            <a:r>
              <a:rPr lang="fr-FR" sz="1300" b="1" spc="-1" dirty="0">
                <a:solidFill>
                  <a:srgbClr val="FF0000"/>
                </a:solidFill>
                <a:latin typeface="Calibri"/>
              </a:rPr>
              <a:t>lorsqu'il y a des raisons de penser que celles-ci sont particulièrement susceptibles de perte ou de modification</a:t>
            </a:r>
            <a:r>
              <a:rPr lang="fr-FR" sz="1300" spc="-1" dirty="0">
                <a:solidFill>
                  <a:srgbClr val="000000"/>
                </a:solidFill>
                <a:latin typeface="Calibri"/>
              </a:rPr>
              <a:t>.</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CustomShape 1"/>
          <p:cNvSpPr/>
          <p:nvPr/>
        </p:nvSpPr>
        <p:spPr>
          <a:xfrm>
            <a:off x="1389600" y="7092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38" name="CustomShape 3"/>
          <p:cNvSpPr/>
          <p:nvPr/>
        </p:nvSpPr>
        <p:spPr>
          <a:xfrm>
            <a:off x="4562280" y="1287360"/>
            <a:ext cx="4143600" cy="369186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a:t>
            </a:r>
            <a:r>
              <a:rPr lang="en-GB" dirty="0" err="1">
                <a:latin typeface="Calibri Light" panose="020F0302020204030204" pitchFamily="34" charset="0"/>
                <a:cs typeface="Calibri Light" panose="020F0302020204030204" pitchFamily="34" charset="0"/>
              </a:rPr>
              <a:t>personne</a:t>
            </a:r>
            <a:r>
              <a:rPr lang="en-GB" dirty="0">
                <a:latin typeface="Calibri Light" panose="020F0302020204030204" pitchFamily="34" charset="0"/>
                <a:cs typeface="Calibri Light" panose="020F0302020204030204" pitchFamily="34" charset="0"/>
              </a:rPr>
              <a:t> qui fait </a:t>
            </a:r>
            <a:r>
              <a:rPr lang="en-GB" dirty="0" err="1">
                <a:latin typeface="Calibri Light" panose="020F0302020204030204" pitchFamily="34" charset="0"/>
                <a:cs typeface="Calibri Light" panose="020F0302020204030204" pitchFamily="34" charset="0"/>
              </a:rPr>
              <a:t>l'objet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ordonnance de conservation peut </a:t>
            </a:r>
            <a:r>
              <a:rPr lang="en-GB" dirty="0" err="1">
                <a:latin typeface="Calibri Light" panose="020F0302020204030204" pitchFamily="34" charset="0"/>
                <a:cs typeface="Calibri Light" panose="020F0302020204030204" pitchFamily="34" charset="0"/>
              </a:rPr>
              <a:t>soit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avoir</a:t>
            </a:r>
            <a:r>
              <a:rPr lang="en-GB" dirty="0">
                <a:latin typeface="Calibri Light" panose="020F0302020204030204" pitchFamily="34" charset="0"/>
                <a:cs typeface="Calibri Light" panose="020F0302020204030204" pitchFamily="34" charset="0"/>
              </a:rPr>
              <a:t> :</a:t>
            </a:r>
          </a:p>
          <a:p>
            <a:pPr lvl="1"/>
            <a:r>
              <a:rPr lang="en-GB" dirty="0" err="1"/>
              <a:t>une</a:t>
            </a:r>
            <a:r>
              <a:rPr lang="en-GB" dirty="0"/>
              <a:t> possession physique des </a:t>
            </a:r>
            <a:r>
              <a:rPr lang="en-GB" dirty="0" err="1"/>
              <a:t>données</a:t>
            </a:r>
            <a:endParaRPr lang="en-GB" dirty="0"/>
          </a:p>
          <a:p>
            <a:pPr lvl="1"/>
            <a:r>
              <a:rPr lang="en-GB" dirty="0"/>
              <a:t>la possession constructive des </a:t>
            </a:r>
            <a:r>
              <a:rPr lang="en-GB" dirty="0" err="1"/>
              <a:t>données</a:t>
            </a:r>
            <a:r>
              <a:rPr lang="en-GB" dirty="0"/>
              <a:t> (</a:t>
            </a:r>
            <a:r>
              <a:rPr lang="en-GB" dirty="0" err="1"/>
              <a:t>contrôle</a:t>
            </a:r>
            <a:r>
              <a:rPr lang="en-GB" dirty="0"/>
              <a:t> libre de </a:t>
            </a:r>
            <a:r>
              <a:rPr lang="en-GB" dirty="0" err="1"/>
              <a:t>leur</a:t>
            </a:r>
            <a:r>
              <a:rPr lang="en-GB" dirty="0"/>
              <a:t> production)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comprend</a:t>
            </a:r>
            <a:r>
              <a:rPr lang="en-GB" dirty="0">
                <a:latin typeface="Calibri Light" panose="020F0302020204030204" pitchFamily="34" charset="0"/>
                <a:cs typeface="Calibri Light" panose="020F0302020204030204" pitchFamily="34" charset="0"/>
              </a:rPr>
              <a:t> pas la </a:t>
            </a:r>
            <a:r>
              <a:rPr lang="en-GB" dirty="0" err="1">
                <a:latin typeface="Calibri Light" panose="020F0302020204030204" pitchFamily="34" charset="0"/>
                <a:cs typeface="Calibri Light" panose="020F0302020204030204" pitchFamily="34" charset="0"/>
              </a:rPr>
              <a:t>capacité</a:t>
            </a:r>
            <a:r>
              <a:rPr lang="en-GB" dirty="0">
                <a:latin typeface="Calibri Light" panose="020F0302020204030204" pitchFamily="34" charset="0"/>
                <a:cs typeface="Calibri Light" panose="020F0302020204030204" pitchFamily="34" charset="0"/>
              </a:rPr>
              <a:t> technique </a:t>
            </a:r>
            <a:r>
              <a:rPr lang="en-GB" dirty="0" err="1">
                <a:latin typeface="Calibri Light" panose="020F0302020204030204" pitchFamily="34" charset="0"/>
                <a:cs typeface="Calibri Light" panose="020F0302020204030204" pitchFamily="34" charset="0"/>
              </a:rPr>
              <a:t>d'accéder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distance qui ne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pas sous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légal</a:t>
            </a:r>
            <a:r>
              <a:rPr lang="en-GB" dirty="0">
                <a:latin typeface="Calibri Light" panose="020F0302020204030204" pitchFamily="34" charset="0"/>
                <a:cs typeface="Calibri Light" panose="020F0302020204030204" pitchFamily="34" charset="0"/>
              </a:rPr>
              <a:t>.</a:t>
            </a:r>
          </a:p>
        </p:txBody>
      </p:sp>
      <p:sp>
        <p:nvSpPr>
          <p:cNvPr id="5" name="CustomShape 2">
            <a:extLst>
              <a:ext uri="{FF2B5EF4-FFF2-40B4-BE49-F238E27FC236}">
                <a16:creationId xmlns:a16="http://schemas.microsoft.com/office/drawing/2014/main" xmlns="" id="{79544B7C-7509-4536-AA72-B3E3CA60EFD0}"/>
              </a:ext>
            </a:extLst>
          </p:cNvPr>
          <p:cNvSpPr/>
          <p:nvPr/>
        </p:nvSpPr>
        <p:spPr>
          <a:xfrm>
            <a:off x="189720" y="1287360"/>
            <a:ext cx="3889080" cy="52923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la conservation rapide de données électroniques spécifiées, y compris des données relatives au trafic, stockées au moyen d'un système informatique,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a:t>
            </a:r>
            <a:r>
              <a:rPr lang="fr-FR" sz="1300" b="1" spc="-1" dirty="0">
                <a:solidFill>
                  <a:srgbClr val="FF0000"/>
                </a:solidFill>
                <a:latin typeface="Calibri"/>
              </a:rPr>
              <a:t>possession ou </a:t>
            </a:r>
            <a:r>
              <a:rPr lang="fr-FR" sz="1300" spc="-1" dirty="0">
                <a:solidFill>
                  <a:srgbClr val="000000"/>
                </a:solidFill>
                <a:latin typeface="Calibri"/>
              </a:rPr>
              <a:t>sous son </a:t>
            </a:r>
            <a:r>
              <a:rPr lang="fr-FR" sz="1300" b="1" spc="-1" dirty="0">
                <a:solidFill>
                  <a:srgbClr val="FF0000"/>
                </a:solidFill>
                <a:latin typeface="Calibri"/>
              </a:rPr>
              <a:t>contrôle</a:t>
            </a:r>
            <a:r>
              <a:rPr lang="fr-FR" sz="1300" spc="-1" dirty="0">
                <a:solidFill>
                  <a:srgbClr val="000000"/>
                </a:solidFill>
                <a:latin typeface="Calibri"/>
              </a:rPr>
              <a:t>, cette Partie adopte les mesures législatives et autres qui se révèlent nécessaires pour obliger cette personne à conserver et à protéger l'intégrité desdites données pendant une durée aussi longue que nécessaire, au maximum de quatre-vingt-dix jours, afin de permettre aux autorités compétentes d’obtenir leur divulgation. Une Partie peut prévoir qu’une telle injonction soit renouvelée par la suite.</a:t>
            </a:r>
            <a:endParaRPr lang="en-GB" sz="1300" b="0" strike="noStrike" spc="-1" dirty="0">
              <a:latin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CustomShape 1"/>
          <p:cNvSpPr/>
          <p:nvPr/>
        </p:nvSpPr>
        <p:spPr>
          <a:xfrm>
            <a:off x="1389600" y="5112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41" name="CustomShape 3"/>
          <p:cNvSpPr/>
          <p:nvPr/>
        </p:nvSpPr>
        <p:spPr>
          <a:xfrm>
            <a:off x="4411800" y="1272960"/>
            <a:ext cx="4099680" cy="39688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conservation est un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temporaire</a:t>
            </a:r>
            <a:r>
              <a:rPr lang="en-GB" dirty="0">
                <a:latin typeface="Calibri Light" panose="020F0302020204030204" pitchFamily="34" charset="0"/>
                <a:cs typeface="Calibri Light" panose="020F0302020204030204" pitchFamily="34" charset="0"/>
              </a:rPr>
              <a:t> pour </a:t>
            </a:r>
            <a:r>
              <a:rPr lang="en-GB" dirty="0" err="1">
                <a:latin typeface="Calibri Light" panose="020F0302020204030204" pitchFamily="34" charset="0"/>
                <a:cs typeface="Calibri Light" panose="020F0302020204030204" pitchFamily="34" charset="0"/>
              </a:rPr>
              <a:t>protéger</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pendant que les </a:t>
            </a:r>
            <a:r>
              <a:rPr lang="en-GB" dirty="0" err="1">
                <a:latin typeface="Calibri Light" panose="020F0302020204030204" pitchFamily="34" charset="0"/>
                <a:cs typeface="Calibri Light" panose="020F0302020204030204" pitchFamily="34" charset="0"/>
              </a:rPr>
              <a:t>autorités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compétentes</a:t>
            </a:r>
            <a:r>
              <a:rPr lang="en-GB" dirty="0">
                <a:latin typeface="Calibri Light" panose="020F0302020204030204" pitchFamily="34" charset="0"/>
                <a:cs typeface="Calibri Light" panose="020F0302020204030204" pitchFamily="34" charset="0"/>
              </a:rPr>
              <a:t> font des </a:t>
            </a:r>
            <a:r>
              <a:rPr lang="en-GB" dirty="0" err="1">
                <a:latin typeface="Calibri Light" panose="020F0302020204030204" pitchFamily="34" charset="0"/>
                <a:cs typeface="Calibri Light" panose="020F0302020204030204" pitchFamily="34" charset="0"/>
              </a:rPr>
              <a:t>recherches</a:t>
            </a:r>
            <a:r>
              <a:rPr lang="en-GB" dirty="0">
                <a:latin typeface="Calibri Light" panose="020F0302020204030204" pitchFamily="34" charset="0"/>
                <a:cs typeface="Calibri Light" panose="020F0302020204030204" pitchFamily="34" charset="0"/>
              </a:rPr>
              <a:t> sur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la production de </a:t>
            </a:r>
            <a:r>
              <a:rPr lang="en-GB" dirty="0" err="1">
                <a:latin typeface="Calibri Light" panose="020F0302020204030204" pitchFamily="34" charset="0"/>
                <a:cs typeface="Calibri Light" panose="020F0302020204030204" pitchFamily="34" charset="0"/>
              </a:rPr>
              <a:t>données</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Recherche et </a:t>
            </a:r>
            <a:r>
              <a:rPr lang="en-GB" dirty="0" err="1">
                <a:latin typeface="Calibri Light" panose="020F0302020204030204" pitchFamily="34" charset="0"/>
                <a:cs typeface="Calibri Light" panose="020F0302020204030204" pitchFamily="34" charset="0"/>
              </a:rPr>
              <a:t>saisie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données</a:t>
            </a: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Durée </a:t>
            </a:r>
            <a:r>
              <a:rPr lang="en-GB" dirty="0" err="1">
                <a:latin typeface="Calibri Light" panose="020F0302020204030204" pitchFamily="34" charset="0"/>
                <a:cs typeface="Calibri Light" panose="020F0302020204030204" pitchFamily="34" charset="0"/>
              </a:rPr>
              <a:t>maximale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l'ordonnance</a:t>
            </a:r>
            <a:r>
              <a:rPr lang="en-GB" dirty="0">
                <a:latin typeface="Calibri Light" panose="020F0302020204030204" pitchFamily="34" charset="0"/>
                <a:cs typeface="Calibri Light" panose="020F0302020204030204" pitchFamily="34" charset="0"/>
              </a:rPr>
              <a:t> de conservation : 90 </a:t>
            </a:r>
            <a:r>
              <a:rPr lang="en-GB" dirty="0" err="1">
                <a:latin typeface="Calibri Light" panose="020F0302020204030204" pitchFamily="34" charset="0"/>
                <a:cs typeface="Calibri Light" panose="020F0302020204030204" pitchFamily="34" charset="0"/>
              </a:rPr>
              <a:t>jours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renouvelable</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L'ordonnance</a:t>
            </a:r>
            <a:r>
              <a:rPr lang="en-GB" dirty="0">
                <a:latin typeface="Calibri Light" panose="020F0302020204030204" pitchFamily="34" charset="0"/>
                <a:cs typeface="Calibri Light" panose="020F0302020204030204" pitchFamily="34" charset="0"/>
              </a:rPr>
              <a:t> de conservation doit </a:t>
            </a:r>
            <a:r>
              <a:rPr lang="en-GB" dirty="0" err="1">
                <a:latin typeface="Calibri Light" panose="020F0302020204030204" pitchFamily="34" charset="0"/>
                <a:cs typeface="Calibri Light" panose="020F0302020204030204" pitchFamily="34" charset="0"/>
              </a:rPr>
              <a:t>préciser</a:t>
            </a:r>
            <a:r>
              <a:rPr lang="en-GB" dirty="0">
                <a:latin typeface="Calibri Light" panose="020F0302020204030204" pitchFamily="34" charset="0"/>
                <a:cs typeface="Calibri Light" panose="020F0302020204030204" pitchFamily="34" charset="0"/>
              </a:rPr>
              <a:t> la durée </a:t>
            </a:r>
            <a:r>
              <a:rPr lang="en-GB" dirty="0" err="1">
                <a:latin typeface="Calibri Light" panose="020F0302020204030204" pitchFamily="34" charset="0"/>
                <a:cs typeface="Calibri Light" panose="020F0302020204030204" pitchFamily="34" charset="0"/>
              </a:rPr>
              <a:t>exacte</a:t>
            </a:r>
            <a:r>
              <a:rPr lang="en-GB" dirty="0">
                <a:latin typeface="Calibri Light" panose="020F0302020204030204" pitchFamily="34" charset="0"/>
                <a:cs typeface="Calibri Light" panose="020F0302020204030204" pitchFamily="34" charset="0"/>
              </a:rPr>
              <a:t> de la conservation (</a:t>
            </a:r>
            <a:r>
              <a:rPr lang="en-GB" dirty="0" err="1">
                <a:latin typeface="Calibri Light" panose="020F0302020204030204" pitchFamily="34" charset="0"/>
                <a:cs typeface="Calibri Light" panose="020F0302020204030204" pitchFamily="34" charset="0"/>
              </a:rPr>
              <a:t>elle</a:t>
            </a:r>
            <a:r>
              <a:rPr lang="en-GB" dirty="0">
                <a:latin typeface="Calibri Light" panose="020F0302020204030204" pitchFamily="34" charset="0"/>
                <a:cs typeface="Calibri Light" panose="020F0302020204030204" pitchFamily="34" charset="0"/>
              </a:rPr>
              <a:t> ne peut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indéfinie</a:t>
            </a:r>
            <a:r>
              <a:rPr lang="en-GB" dirty="0">
                <a:latin typeface="Calibri Light" panose="020F0302020204030204" pitchFamily="34" charset="0"/>
                <a:cs typeface="Calibri Light" panose="020F0302020204030204" pitchFamily="34" charset="0"/>
              </a:rPr>
              <a:t>).</a:t>
            </a:r>
          </a:p>
        </p:txBody>
      </p:sp>
      <p:sp>
        <p:nvSpPr>
          <p:cNvPr id="5" name="CustomShape 2">
            <a:extLst>
              <a:ext uri="{FF2B5EF4-FFF2-40B4-BE49-F238E27FC236}">
                <a16:creationId xmlns:a16="http://schemas.microsoft.com/office/drawing/2014/main" xmlns="" id="{52A4D307-5F68-4B34-B0D3-4355249C3910}"/>
              </a:ext>
            </a:extLst>
          </p:cNvPr>
          <p:cNvSpPr/>
          <p:nvPr/>
        </p:nvSpPr>
        <p:spPr>
          <a:xfrm>
            <a:off x="189720" y="1287360"/>
            <a:ext cx="3889080" cy="52923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1. C</a:t>
            </a:r>
            <a:r>
              <a:rPr lang="fr-FR" sz="1300" spc="-1" dirty="0" err="1">
                <a:solidFill>
                  <a:srgbClr val="000000"/>
                </a:solidFill>
                <a:latin typeface="Calibri"/>
              </a:rPr>
              <a:t>haque</a:t>
            </a:r>
            <a:r>
              <a:rPr lang="fr-FR" sz="1300" spc="-1" dirty="0">
                <a:solidFill>
                  <a:srgbClr val="000000"/>
                </a:solidFill>
                <a:latin typeface="Calibri"/>
              </a:rPr>
              <a:t> Partie adopte les mesures législatives et autres qui se révèlent nécessaires pour permettre à ses autorités compétentes d’ordonner ou d’imposer d’une autre manière la conservation rapide de données électroniques spécifiées, y compris des données relatives au trafic, stockées au moyen d'un système informatique, notamment lorsqu'il y a des raisons de penser que celles-ci sont particulièrement susceptibles de perte ou de modification.</a:t>
            </a:r>
          </a:p>
          <a:p>
            <a:pPr marL="343080" indent="-342720" algn="just">
              <a:lnSpc>
                <a:spcPct val="100000"/>
              </a:lnSpc>
              <a:buClr>
                <a:srgbClr val="000000"/>
              </a:buClr>
              <a:buFont typeface="Wingdings" charset="2"/>
              <a:buChar char=""/>
            </a:pPr>
            <a:endParaRPr lang="en-GB" sz="1300" b="0" strike="noStrike" spc="-1" dirty="0">
              <a:latin typeface="Arial"/>
            </a:endParaRPr>
          </a:p>
          <a:p>
            <a:pPr marL="343080" indent="-342720" algn="just">
              <a:lnSpc>
                <a:spcPct val="100000"/>
              </a:lnSpc>
              <a:buClr>
                <a:srgbClr val="000000"/>
              </a:buClr>
              <a:buFont typeface="Wingdings" charset="2"/>
              <a:buChar char=""/>
            </a:pPr>
            <a:r>
              <a:rPr lang="en-GB" sz="1300" b="0" strike="noStrike" spc="-1" dirty="0">
                <a:solidFill>
                  <a:srgbClr val="000000"/>
                </a:solidFill>
                <a:latin typeface="Calibri"/>
              </a:rPr>
              <a:t>2. L</a:t>
            </a:r>
            <a:r>
              <a:rPr lang="fr-FR" sz="1300" spc="-1" dirty="0" err="1">
                <a:solidFill>
                  <a:srgbClr val="000000"/>
                </a:solidFill>
                <a:latin typeface="Calibri"/>
              </a:rPr>
              <a:t>orsqu’une</a:t>
            </a:r>
            <a:r>
              <a:rPr lang="fr-FR" sz="1300" spc="-1" dirty="0">
                <a:solidFill>
                  <a:srgbClr val="000000"/>
                </a:solidFill>
                <a:latin typeface="Calibri"/>
              </a:rPr>
              <a:t> Partie fait application du paragraphe 1 ci-dessus, au moyen d’une injonction ordonnant à une personne de conserver des données stockées spécifiées se trouvant en sa possession ou sous son contrôle, cette Partie adopte les mesures législatives et autres qui se révèlent nécessaires pour obliger cette personne à conserver et à protéger l'intégrité desdites données pendant </a:t>
            </a:r>
            <a:r>
              <a:rPr lang="fr-FR" sz="1300" b="1" spc="-1" dirty="0">
                <a:solidFill>
                  <a:srgbClr val="FF0000"/>
                </a:solidFill>
                <a:latin typeface="Calibri"/>
              </a:rPr>
              <a:t>une durée aussi longue que nécessaire, au maximum de quatre-vingt-dix jours</a:t>
            </a:r>
            <a:r>
              <a:rPr lang="fr-FR" sz="1300" spc="-1" dirty="0">
                <a:solidFill>
                  <a:srgbClr val="000000"/>
                </a:solidFill>
                <a:latin typeface="Calibri"/>
              </a:rPr>
              <a:t>, </a:t>
            </a:r>
            <a:r>
              <a:rPr lang="fr-FR" sz="1300" b="1" spc="-1" dirty="0">
                <a:solidFill>
                  <a:srgbClr val="FF0000"/>
                </a:solidFill>
                <a:latin typeface="Calibri"/>
              </a:rPr>
              <a:t>afin</a:t>
            </a:r>
            <a:r>
              <a:rPr lang="fr-FR" sz="1300" spc="-1" dirty="0">
                <a:solidFill>
                  <a:srgbClr val="000000"/>
                </a:solidFill>
                <a:latin typeface="Calibri"/>
              </a:rPr>
              <a:t> de permettre aux autorités compétentes </a:t>
            </a:r>
            <a:r>
              <a:rPr lang="fr-FR" sz="1300" b="1" spc="-1" dirty="0">
                <a:solidFill>
                  <a:srgbClr val="FF0000"/>
                </a:solidFill>
                <a:latin typeface="Calibri"/>
              </a:rPr>
              <a:t>d’obtenir leur divulgation</a:t>
            </a:r>
            <a:r>
              <a:rPr lang="fr-FR" sz="1300" spc="-1" dirty="0">
                <a:solidFill>
                  <a:srgbClr val="000000"/>
                </a:solidFill>
                <a:latin typeface="Calibri"/>
              </a:rPr>
              <a:t>. Une Partie peut prévoir qu’une telle injonction soit </a:t>
            </a:r>
            <a:r>
              <a:rPr lang="fr-FR" sz="1300" b="1" spc="-1" dirty="0">
                <a:solidFill>
                  <a:srgbClr val="FF0000"/>
                </a:solidFill>
                <a:latin typeface="Calibri"/>
              </a:rPr>
              <a:t>renouvelée par la suite</a:t>
            </a:r>
            <a:r>
              <a:rPr lang="fr-FR" sz="1300" spc="-1" dirty="0">
                <a:solidFill>
                  <a:srgbClr val="000000"/>
                </a:solidFill>
                <a:latin typeface="Calibri"/>
              </a:rPr>
              <a:t>.</a:t>
            </a:r>
            <a:endParaRPr lang="en-GB" sz="1300" b="0" strike="noStrike" spc="-1" dirty="0">
              <a:latin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CustomShape 1"/>
          <p:cNvSpPr/>
          <p:nvPr/>
        </p:nvSpPr>
        <p:spPr>
          <a:xfrm>
            <a:off x="1389600" y="7092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rapide de données informatiques stockées </a:t>
            </a:r>
            <a:endParaRPr lang="en-GB" sz="2700" spc="-1" dirty="0"/>
          </a:p>
        </p:txBody>
      </p:sp>
      <p:sp>
        <p:nvSpPr>
          <p:cNvPr id="443" name="CustomShape 2"/>
          <p:cNvSpPr/>
          <p:nvPr/>
        </p:nvSpPr>
        <p:spPr>
          <a:xfrm>
            <a:off x="121680" y="1272960"/>
            <a:ext cx="3889080" cy="193753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3 C</a:t>
            </a:r>
            <a:r>
              <a:rPr lang="fr-FR" sz="1500" spc="-1" dirty="0" err="1">
                <a:solidFill>
                  <a:srgbClr val="000000"/>
                </a:solidFill>
                <a:latin typeface="Calibri"/>
              </a:rPr>
              <a:t>haque</a:t>
            </a:r>
            <a:r>
              <a:rPr lang="fr-FR" sz="1500" spc="-1" dirty="0">
                <a:solidFill>
                  <a:srgbClr val="000000"/>
                </a:solidFill>
                <a:latin typeface="Calibri"/>
              </a:rPr>
              <a:t> Partie adopte les mesures législatives et autres qui se révèlent nécessaires pour obliger le gardien des données ou une autre personne chargée de conserver celles-ci à </a:t>
            </a:r>
            <a:r>
              <a:rPr lang="fr-FR" sz="1500" b="1" spc="-1" dirty="0">
                <a:solidFill>
                  <a:srgbClr val="FF0000"/>
                </a:solidFill>
                <a:latin typeface="Calibri"/>
              </a:rPr>
              <a:t>garder le secret sur la mise en œuvre desdites procédures </a:t>
            </a:r>
            <a:r>
              <a:rPr lang="fr-FR" sz="1500" spc="-1" dirty="0">
                <a:solidFill>
                  <a:srgbClr val="000000"/>
                </a:solidFill>
                <a:latin typeface="Calibri"/>
              </a:rPr>
              <a:t>pendant la durée prévue par son droit interne.</a:t>
            </a:r>
            <a:endParaRPr lang="en-GB" sz="1500" b="0" strike="noStrike" spc="-1" dirty="0">
              <a:latin typeface="Arial"/>
            </a:endParaRPr>
          </a:p>
        </p:txBody>
      </p:sp>
      <p:sp>
        <p:nvSpPr>
          <p:cNvPr id="444" name="CustomShape 3"/>
          <p:cNvSpPr/>
          <p:nvPr/>
        </p:nvSpPr>
        <p:spPr>
          <a:xfrm>
            <a:off x="4333680" y="1271160"/>
            <a:ext cx="4255200" cy="42458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Une ordonnance de conservation peut obliger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personne</a:t>
            </a:r>
            <a:r>
              <a:rPr lang="en-GB" dirty="0">
                <a:latin typeface="Calibri Light" panose="020F0302020204030204" pitchFamily="34" charset="0"/>
                <a:cs typeface="Calibri Light" panose="020F0302020204030204" pitchFamily="34" charset="0"/>
              </a:rPr>
              <a:t> qui doit conserver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informatiques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a:t>
            </a:r>
            <a:r>
              <a:rPr lang="en-GB" dirty="0">
                <a:latin typeface="Calibri Light" panose="020F0302020204030204" pitchFamily="34" charset="0"/>
                <a:cs typeface="Calibri Light" panose="020F0302020204030204" pitchFamily="34" charset="0"/>
              </a:rPr>
              <a:t> assurer la </a:t>
            </a:r>
            <a:r>
              <a:rPr lang="en-GB" dirty="0" err="1">
                <a:latin typeface="Calibri Light" panose="020F0302020204030204" pitchFamily="34" charset="0"/>
                <a:cs typeface="Calibri Light" panose="020F0302020204030204" pitchFamily="34" charset="0"/>
              </a:rPr>
              <a:t>confidentialité</a:t>
            </a:r>
            <a:r>
              <a:rPr lang="en-GB" dirty="0">
                <a:latin typeface="Calibri Light" panose="020F0302020204030204" pitchFamily="34" charset="0"/>
                <a:cs typeface="Calibri Light" panose="020F0302020204030204" pitchFamily="34" charset="0"/>
              </a:rPr>
              <a:t> pendant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période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déterminée</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Objectif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Les suspects ne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informés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l'enquête</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 droit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la vie </a:t>
            </a:r>
            <a:r>
              <a:rPr lang="en-GB" dirty="0" err="1">
                <a:latin typeface="Calibri Light" panose="020F0302020204030204" pitchFamily="34" charset="0"/>
                <a:cs typeface="Calibri Light" panose="020F0302020204030204" pitchFamily="34" charset="0"/>
              </a:rPr>
              <a:t>privée</a:t>
            </a:r>
            <a:r>
              <a:rPr lang="en-GB" dirty="0">
                <a:latin typeface="Calibri Light" panose="020F0302020204030204" pitchFamily="34" charset="0"/>
                <a:cs typeface="Calibri Light" panose="020F0302020204030204" pitchFamily="34" charset="0"/>
              </a:rPr>
              <a:t> est protégé </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La conservation est </a:t>
            </a: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mesure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préliminaire</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Empêche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d'autres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personnes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tenter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d'altérer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supprimer</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CustomShape 1"/>
          <p:cNvSpPr/>
          <p:nvPr/>
        </p:nvSpPr>
        <p:spPr>
          <a:xfrm>
            <a:off x="1511280" y="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et divulgation rapides de données relatives au trafic</a:t>
            </a:r>
            <a:endParaRPr lang="en-GB" sz="2700" spc="-1" dirty="0"/>
          </a:p>
        </p:txBody>
      </p:sp>
      <p:pic>
        <p:nvPicPr>
          <p:cNvPr id="446" name="Picture 2"/>
          <p:cNvPicPr/>
          <p:nvPr/>
        </p:nvPicPr>
        <p:blipFill>
          <a:blip r:embed="rId3"/>
          <a:stretch/>
        </p:blipFill>
        <p:spPr>
          <a:xfrm>
            <a:off x="7920" y="1062000"/>
            <a:ext cx="9135720" cy="5535360"/>
          </a:xfrm>
          <a:prstGeom prst="rect">
            <a:avLst/>
          </a:prstGeom>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CustomShape 1"/>
          <p:cNvSpPr/>
          <p:nvPr/>
        </p:nvSpPr>
        <p:spPr>
          <a:xfrm>
            <a:off x="1511280" y="7092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et divulgation rapides de données relatives au trafic</a:t>
            </a:r>
            <a:endParaRPr lang="en-GB" sz="2700" spc="-1" dirty="0"/>
          </a:p>
        </p:txBody>
      </p:sp>
      <p:sp>
        <p:nvSpPr>
          <p:cNvPr id="448" name="CustomShape 2"/>
          <p:cNvSpPr/>
          <p:nvPr/>
        </p:nvSpPr>
        <p:spPr>
          <a:xfrm>
            <a:off x="121680" y="1272960"/>
            <a:ext cx="3889080" cy="461519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400" b="0" strike="noStrike" spc="-1" dirty="0">
                <a:solidFill>
                  <a:srgbClr val="000000"/>
                </a:solidFill>
                <a:latin typeface="Calibri"/>
              </a:rPr>
              <a:t>1 </a:t>
            </a:r>
            <a:r>
              <a:rPr lang="fr-FR" sz="1400" spc="-1" dirty="0">
                <a:solidFill>
                  <a:srgbClr val="000000"/>
                </a:solidFill>
                <a:latin typeface="Calibri"/>
              </a:rPr>
              <a:t>Afin d’assurer la conservation des données relatives au trafic, en application de l’article 16, chaque Partie adopte les mesures législatives et autres qui se révèlent nécessaires:</a:t>
            </a:r>
            <a:endParaRPr lang="en-GB" sz="1400" b="0" strike="noStrike" spc="-1" dirty="0">
              <a:latin typeface="Arial"/>
            </a:endParaRPr>
          </a:p>
          <a:p>
            <a:pPr marL="457200" algn="just">
              <a:lnSpc>
                <a:spcPct val="100000"/>
              </a:lnSpc>
            </a:pPr>
            <a:r>
              <a:rPr lang="en-GB" sz="1400" b="0" strike="noStrike" spc="-1" dirty="0">
                <a:solidFill>
                  <a:srgbClr val="000000"/>
                </a:solidFill>
                <a:latin typeface="Calibri"/>
              </a:rPr>
              <a:t>a </a:t>
            </a:r>
            <a:r>
              <a:rPr lang="fr-FR" sz="1400" spc="-1" dirty="0">
                <a:solidFill>
                  <a:srgbClr val="000000"/>
                </a:solidFill>
                <a:latin typeface="Calibri"/>
              </a:rPr>
              <a:t>pour veiller à la conservation rapide de ces données relatives au trafic, </a:t>
            </a:r>
            <a:r>
              <a:rPr lang="fr-FR" sz="1400" b="1" spc="-1" dirty="0">
                <a:solidFill>
                  <a:srgbClr val="FF0000"/>
                </a:solidFill>
                <a:latin typeface="Calibri"/>
              </a:rPr>
              <a:t>qu’un seul ou plusieurs fournisseurs de services aient participé à la transmission de cette communication</a:t>
            </a:r>
            <a:r>
              <a:rPr lang="fr-FR" sz="1400" spc="-1" dirty="0">
                <a:solidFill>
                  <a:srgbClr val="000000"/>
                </a:solidFill>
                <a:latin typeface="Calibri"/>
              </a:rPr>
              <a:t>; et</a:t>
            </a:r>
          </a:p>
          <a:p>
            <a:pPr marL="457200" algn="just">
              <a:lnSpc>
                <a:spcPct val="100000"/>
              </a:lnSpc>
            </a:pPr>
            <a:r>
              <a:rPr lang="en-GB" sz="1400" b="0" strike="noStrike" spc="-1" dirty="0">
                <a:solidFill>
                  <a:srgbClr val="000000"/>
                </a:solidFill>
                <a:latin typeface="Calibri"/>
              </a:rPr>
              <a:t>b </a:t>
            </a:r>
            <a:r>
              <a:rPr lang="fr-FR" sz="1400" spc="-1" dirty="0">
                <a:solidFill>
                  <a:srgbClr val="000000"/>
                </a:solidFill>
                <a:latin typeface="Calibri"/>
              </a:rPr>
              <a:t>pour assurer la divulgation rapide à l’autorité compétente de la Partie, ou à une personne désignée par cette autorité, d’une quantité suffisante de données relatives au trafic pour permettre l’identification par la Partie des fournisseurs de services et de la voie par laquelle la communication a été transmise.</a:t>
            </a:r>
            <a:endParaRPr lang="en-GB" sz="1400" b="0" strike="noStrike" spc="-1" dirty="0">
              <a:latin typeface="Arial"/>
            </a:endParaRPr>
          </a:p>
          <a:p>
            <a:pPr marL="343080" indent="-342720" algn="just">
              <a:lnSpc>
                <a:spcPct val="100000"/>
              </a:lnSpc>
              <a:buClr>
                <a:srgbClr val="000000"/>
              </a:buClr>
              <a:buFont typeface="Wingdings" charset="2"/>
              <a:buChar char=""/>
            </a:pPr>
            <a:r>
              <a:rPr lang="en-GB" sz="1400" b="0" strike="noStrike" spc="-1" dirty="0">
                <a:solidFill>
                  <a:srgbClr val="000000"/>
                </a:solidFill>
                <a:latin typeface="Calibri"/>
              </a:rPr>
              <a:t>2 </a:t>
            </a:r>
            <a:r>
              <a:rPr lang="fr-FR" sz="1400" spc="-1" dirty="0">
                <a:solidFill>
                  <a:srgbClr val="000000"/>
                </a:solidFill>
                <a:latin typeface="Calibri"/>
              </a:rPr>
              <a:t>Les pouvoirs et procédures mentionnés dans le présent article doivent être soumis aux articles 14 et 15.</a:t>
            </a:r>
            <a:endParaRPr lang="en-GB" sz="1400" b="0" strike="noStrike" spc="-1" dirty="0">
              <a:latin typeface="Arial"/>
            </a:endParaRPr>
          </a:p>
        </p:txBody>
      </p:sp>
      <p:sp>
        <p:nvSpPr>
          <p:cNvPr id="449" name="CustomShape 3"/>
          <p:cNvSpPr/>
          <p:nvPr/>
        </p:nvSpPr>
        <p:spPr>
          <a:xfrm>
            <a:off x="4426200" y="1272960"/>
            <a:ext cx="4250520" cy="526152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sz="1600" dirty="0" err="1">
                <a:latin typeface="Calibri Light" panose="020F0302020204030204" pitchFamily="34" charset="0"/>
                <a:cs typeface="Calibri Light" panose="020F0302020204030204" pitchFamily="34" charset="0"/>
              </a:rPr>
              <a:t>Plusieurs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fournisseurs</a:t>
            </a:r>
            <a:r>
              <a:rPr lang="en-GB" sz="1600" dirty="0">
                <a:latin typeface="Calibri Light" panose="020F0302020204030204" pitchFamily="34" charset="0"/>
                <a:cs typeface="Calibri Light" panose="020F0302020204030204" pitchFamily="34" charset="0"/>
              </a:rPr>
              <a:t> de services </a:t>
            </a:r>
            <a:r>
              <a:rPr lang="en-GB" sz="1600" dirty="0" err="1">
                <a:latin typeface="Calibri Light" panose="020F0302020204030204" pitchFamily="34" charset="0"/>
                <a:cs typeface="Calibri Light" panose="020F0302020204030204" pitchFamily="34" charset="0"/>
              </a:rPr>
              <a:t>sont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généralement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impliqués</a:t>
            </a:r>
            <a:r>
              <a:rPr lang="en-GB" sz="1600" dirty="0">
                <a:latin typeface="Calibri Light" panose="020F0302020204030204" pitchFamily="34" charset="0"/>
                <a:cs typeface="Calibri Light" panose="020F0302020204030204" pitchFamily="34" charset="0"/>
              </a:rPr>
              <a:t> dans la transmission des communications. </a:t>
            </a:r>
          </a:p>
          <a:p>
            <a:pPr marL="343080" indent="-342720" algn="just">
              <a:buClr>
                <a:srgbClr val="000000"/>
              </a:buClr>
              <a:buFont typeface="Wingdings" charset="2"/>
              <a:buChar char=""/>
            </a:pPr>
            <a:endParaRPr lang="en-GB" sz="1600"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Les </a:t>
            </a:r>
            <a:r>
              <a:rPr lang="en-GB" sz="1600" dirty="0" err="1">
                <a:latin typeface="Calibri Light" panose="020F0302020204030204" pitchFamily="34" charset="0"/>
                <a:cs typeface="Calibri Light" panose="020F0302020204030204" pitchFamily="34" charset="0"/>
              </a:rPr>
              <a:t>données</a:t>
            </a:r>
            <a:r>
              <a:rPr lang="en-GB" sz="1600" dirty="0">
                <a:latin typeface="Calibri Light" panose="020F0302020204030204" pitchFamily="34" charset="0"/>
                <a:cs typeface="Calibri Light" panose="020F0302020204030204" pitchFamily="34" charset="0"/>
              </a:rPr>
              <a:t> relatives au </a:t>
            </a:r>
            <a:r>
              <a:rPr lang="en-GB" sz="1600" dirty="0" err="1">
                <a:latin typeface="Calibri Light" panose="020F0302020204030204" pitchFamily="34" charset="0"/>
                <a:cs typeface="Calibri Light" panose="020F0302020204030204" pitchFamily="34" charset="0"/>
              </a:rPr>
              <a:t>trafic</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sont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souvent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partagées</a:t>
            </a:r>
            <a:r>
              <a:rPr lang="en-GB" sz="1600" dirty="0">
                <a:latin typeface="Calibri Light" panose="020F0302020204030204" pitchFamily="34" charset="0"/>
                <a:cs typeface="Calibri Light" panose="020F0302020204030204" pitchFamily="34" charset="0"/>
              </a:rPr>
              <a:t> entre les </a:t>
            </a:r>
            <a:r>
              <a:rPr lang="en-GB" sz="1600" dirty="0" err="1">
                <a:latin typeface="Calibri Light" panose="020F0302020204030204" pitchFamily="34" charset="0"/>
                <a:cs typeface="Calibri Light" panose="020F0302020204030204" pitchFamily="34" charset="0"/>
              </a:rPr>
              <a:t>fournisseurs</a:t>
            </a:r>
            <a:r>
              <a:rPr lang="en-GB" sz="1600" dirty="0">
                <a:latin typeface="Calibri Light" panose="020F0302020204030204" pitchFamily="34" charset="0"/>
                <a:cs typeface="Calibri Light" panose="020F0302020204030204" pitchFamily="34" charset="0"/>
              </a:rPr>
              <a:t> de services </a:t>
            </a:r>
            <a:r>
              <a:rPr lang="en-GB" sz="1600" dirty="0" err="1">
                <a:latin typeface="Calibri Light" panose="020F0302020204030204" pitchFamily="34" charset="0"/>
                <a:cs typeface="Calibri Light" panose="020F0302020204030204" pitchFamily="34" charset="0"/>
              </a:rPr>
              <a:t>à</a:t>
            </a:r>
            <a:r>
              <a:rPr lang="en-GB" sz="1600" dirty="0">
                <a:latin typeface="Calibri Light" panose="020F0302020204030204" pitchFamily="34" charset="0"/>
                <a:cs typeface="Calibri Light" panose="020F0302020204030204" pitchFamily="34" charset="0"/>
              </a:rPr>
              <a:t> des fins </a:t>
            </a:r>
            <a:r>
              <a:rPr lang="en-GB" sz="1600" dirty="0" err="1">
                <a:latin typeface="Calibri Light" panose="020F0302020204030204" pitchFamily="34" charset="0"/>
                <a:cs typeface="Calibri Light" panose="020F0302020204030204" pitchFamily="34" charset="0"/>
              </a:rPr>
              <a:t>commerciales</a:t>
            </a:r>
            <a:r>
              <a:rPr lang="en-GB" sz="1600" dirty="0">
                <a:latin typeface="Calibri Light" panose="020F0302020204030204" pitchFamily="34" charset="0"/>
                <a:cs typeface="Calibri Light" panose="020F0302020204030204" pitchFamily="34" charset="0"/>
              </a:rPr>
              <a:t>, techniques </a:t>
            </a:r>
            <a:r>
              <a:rPr lang="en-GB" sz="1600" dirty="0" err="1">
                <a:latin typeface="Calibri Light" panose="020F0302020204030204" pitchFamily="34" charset="0"/>
                <a:cs typeface="Calibri Light" panose="020F0302020204030204" pitchFamily="34" charset="0"/>
              </a:rPr>
              <a:t>ou</a:t>
            </a:r>
            <a:r>
              <a:rPr lang="en-GB" sz="1600" dirty="0">
                <a:latin typeface="Calibri Light" panose="020F0302020204030204" pitchFamily="34" charset="0"/>
                <a:cs typeface="Calibri Light" panose="020F0302020204030204" pitchFamily="34" charset="0"/>
              </a:rPr>
              <a:t> de </a:t>
            </a:r>
            <a:r>
              <a:rPr lang="en-GB" sz="1600" dirty="0" err="1">
                <a:latin typeface="Calibri Light" panose="020F0302020204030204" pitchFamily="34" charset="0"/>
                <a:cs typeface="Calibri Light" panose="020F0302020204030204" pitchFamily="34" charset="0"/>
              </a:rPr>
              <a:t>sécurité</a:t>
            </a:r>
            <a:r>
              <a:rPr lang="en-GB" sz="1600" dirty="0">
                <a:latin typeface="Calibri Light" panose="020F0302020204030204" pitchFamily="34" charset="0"/>
                <a:cs typeface="Calibri Light" panose="020F0302020204030204" pitchFamily="34" charset="0"/>
              </a:rPr>
              <a:t>. </a:t>
            </a:r>
          </a:p>
          <a:p>
            <a:pPr marL="343080" indent="-342720" algn="just">
              <a:buClr>
                <a:srgbClr val="000000"/>
              </a:buClr>
              <a:buFont typeface="Wingdings" charset="2"/>
              <a:buChar char=""/>
            </a:pPr>
            <a:endParaRPr lang="en-GB" sz="1600"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En </a:t>
            </a:r>
            <a:r>
              <a:rPr lang="en-GB" sz="1600" dirty="0">
                <a:latin typeface="Calibri Light" panose="020F0302020204030204" pitchFamily="34" charset="0"/>
                <a:cs typeface="Calibri Light" panose="020F0302020204030204" pitchFamily="34" charset="0"/>
              </a:rPr>
              <a:t>général, </a:t>
            </a:r>
            <a:r>
              <a:rPr lang="en-GB" sz="1600" dirty="0" err="1">
                <a:latin typeface="Calibri Light" panose="020F0302020204030204" pitchFamily="34" charset="0"/>
                <a:cs typeface="Calibri Light" panose="020F0302020204030204" pitchFamily="34" charset="0"/>
              </a:rPr>
              <a:t>aucun</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fournisseur</a:t>
            </a:r>
            <a:r>
              <a:rPr lang="en-GB" sz="1600" dirty="0">
                <a:latin typeface="Calibri Light" panose="020F0302020204030204" pitchFamily="34" charset="0"/>
                <a:cs typeface="Calibri Light" panose="020F0302020204030204" pitchFamily="34" charset="0"/>
              </a:rPr>
              <a:t> de services ne </a:t>
            </a:r>
            <a:r>
              <a:rPr lang="en-GB" sz="1600" dirty="0" err="1">
                <a:latin typeface="Calibri Light" panose="020F0302020204030204" pitchFamily="34" charset="0"/>
                <a:cs typeface="Calibri Light" panose="020F0302020204030204" pitchFamily="34" charset="0"/>
              </a:rPr>
              <a:t>possède</a:t>
            </a:r>
            <a:r>
              <a:rPr lang="en-GB" sz="1600" dirty="0">
                <a:latin typeface="Calibri Light" panose="020F0302020204030204" pitchFamily="34" charset="0"/>
                <a:cs typeface="Calibri Light" panose="020F0302020204030204" pitchFamily="34" charset="0"/>
              </a:rPr>
              <a:t> à </a:t>
            </a:r>
            <a:r>
              <a:rPr lang="en-GB" sz="1600" dirty="0" err="1">
                <a:latin typeface="Calibri Light" panose="020F0302020204030204" pitchFamily="34" charset="0"/>
                <a:cs typeface="Calibri Light" panose="020F0302020204030204" pitchFamily="34" charset="0"/>
              </a:rPr>
              <a:t>lui</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seul</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suffisamment</a:t>
            </a:r>
            <a:r>
              <a:rPr lang="en-GB" sz="1600" dirty="0">
                <a:latin typeface="Calibri Light" panose="020F0302020204030204" pitchFamily="34" charset="0"/>
                <a:cs typeface="Calibri Light" panose="020F0302020204030204" pitchFamily="34" charset="0"/>
              </a:rPr>
              <a:t> de </a:t>
            </a:r>
            <a:r>
              <a:rPr lang="en-GB" sz="1600" dirty="0" err="1">
                <a:latin typeface="Calibri Light" panose="020F0302020204030204" pitchFamily="34" charset="0"/>
                <a:cs typeface="Calibri Light" panose="020F0302020204030204" pitchFamily="34" charset="0"/>
              </a:rPr>
              <a:t>données</a:t>
            </a:r>
            <a:r>
              <a:rPr lang="en-GB" sz="1600" dirty="0">
                <a:latin typeface="Calibri Light" panose="020F0302020204030204" pitchFamily="34" charset="0"/>
                <a:cs typeface="Calibri Light" panose="020F0302020204030204" pitchFamily="34" charset="0"/>
              </a:rPr>
              <a:t> de </a:t>
            </a:r>
            <a:r>
              <a:rPr lang="en-GB" sz="1600" dirty="0" err="1">
                <a:latin typeface="Calibri Light" panose="020F0302020204030204" pitchFamily="34" charset="0"/>
                <a:cs typeface="Calibri Light" panose="020F0302020204030204" pitchFamily="34" charset="0"/>
              </a:rPr>
              <a:t>trafic</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cruciales</a:t>
            </a:r>
            <a:r>
              <a:rPr lang="en-GB" sz="1600" dirty="0">
                <a:latin typeface="Calibri Light" panose="020F0302020204030204" pitchFamily="34" charset="0"/>
                <a:cs typeface="Calibri Light" panose="020F0302020204030204" pitchFamily="34" charset="0"/>
              </a:rPr>
              <a:t> pour </a:t>
            </a:r>
            <a:r>
              <a:rPr lang="en-GB" sz="1600" dirty="0" err="1">
                <a:latin typeface="Calibri Light" panose="020F0302020204030204" pitchFamily="34" charset="0"/>
                <a:cs typeface="Calibri Light" panose="020F0302020204030204" pitchFamily="34" charset="0"/>
              </a:rPr>
              <a:t>déterminer</a:t>
            </a:r>
            <a:r>
              <a:rPr lang="en-GB" sz="1600" dirty="0">
                <a:latin typeface="Calibri Light" panose="020F0302020204030204" pitchFamily="34" charset="0"/>
                <a:cs typeface="Calibri Light" panose="020F0302020204030204" pitchFamily="34" charset="0"/>
              </a:rPr>
              <a:t> la source et la destination </a:t>
            </a:r>
            <a:r>
              <a:rPr lang="en-GB" sz="1600" dirty="0" err="1">
                <a:latin typeface="Calibri Light" panose="020F0302020204030204" pitchFamily="34" charset="0"/>
                <a:cs typeface="Calibri Light" panose="020F0302020204030204" pitchFamily="34" charset="0"/>
              </a:rPr>
              <a:t>d'une</a:t>
            </a:r>
            <a:r>
              <a:rPr lang="en-GB" sz="1600" dirty="0">
                <a:latin typeface="Calibri Light" panose="020F0302020204030204" pitchFamily="34" charset="0"/>
                <a:cs typeface="Calibri Light" panose="020F0302020204030204" pitchFamily="34" charset="0"/>
              </a:rPr>
              <a:t> communication (</a:t>
            </a:r>
            <a:r>
              <a:rPr lang="en-GB" sz="1600" dirty="0" err="1">
                <a:latin typeface="Calibri Light" panose="020F0302020204030204" pitchFamily="34" charset="0"/>
                <a:cs typeface="Calibri Light" panose="020F0302020204030204" pitchFamily="34" charset="0"/>
              </a:rPr>
              <a:t>chaque</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prestataire</a:t>
            </a:r>
            <a:r>
              <a:rPr lang="en-GB" sz="1600" dirty="0">
                <a:latin typeface="Calibri Light" panose="020F0302020204030204" pitchFamily="34" charset="0"/>
                <a:cs typeface="Calibri Light" panose="020F0302020204030204" pitchFamily="34" charset="0"/>
              </a:rPr>
              <a:t> de services </a:t>
            </a:r>
            <a:r>
              <a:rPr lang="en-GB" sz="1600" dirty="0" err="1">
                <a:latin typeface="Calibri Light" panose="020F0302020204030204" pitchFamily="34" charset="0"/>
                <a:cs typeface="Calibri Light" panose="020F0302020204030204" pitchFamily="34" charset="0"/>
              </a:rPr>
              <a:t>possède</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une</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partie</a:t>
            </a:r>
            <a:r>
              <a:rPr lang="en-GB" sz="1600" dirty="0">
                <a:latin typeface="Calibri Light" panose="020F0302020204030204" pitchFamily="34" charset="0"/>
                <a:cs typeface="Calibri Light" panose="020F0302020204030204" pitchFamily="34" charset="0"/>
              </a:rPr>
              <a:t> du puzzle).</a:t>
            </a:r>
          </a:p>
          <a:p>
            <a:pPr marL="343080" indent="-342720" algn="just">
              <a:buClr>
                <a:srgbClr val="000000"/>
              </a:buClr>
              <a:buFont typeface="Wingdings" charset="2"/>
              <a:buChar char=""/>
            </a:pPr>
            <a:endParaRPr lang="en-GB" sz="1600"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Les parties </a:t>
            </a:r>
            <a:r>
              <a:rPr lang="en-GB" sz="1600" dirty="0" err="1">
                <a:latin typeface="Calibri Light" panose="020F0302020204030204" pitchFamily="34" charset="0"/>
                <a:cs typeface="Calibri Light" panose="020F0302020204030204" pitchFamily="34" charset="0"/>
              </a:rPr>
              <a:t>peuvent</a:t>
            </a:r>
            <a:r>
              <a:rPr lang="en-GB" sz="1600" dirty="0">
                <a:latin typeface="Calibri Light" panose="020F0302020204030204" pitchFamily="34" charset="0"/>
                <a:cs typeface="Calibri Light" panose="020F0302020204030204" pitchFamily="34" charset="0"/>
              </a:rPr>
              <a:t> signifier des </a:t>
            </a:r>
            <a:r>
              <a:rPr lang="en-GB" sz="1600" dirty="0" err="1">
                <a:latin typeface="Calibri Light" panose="020F0302020204030204" pitchFamily="34" charset="0"/>
                <a:cs typeface="Calibri Light" panose="020F0302020204030204" pitchFamily="34" charset="0"/>
              </a:rPr>
              <a:t>ordres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séparés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à</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chaque</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fournisseur</a:t>
            </a:r>
            <a:r>
              <a:rPr lang="en-GB" sz="1600" dirty="0">
                <a:latin typeface="Calibri Light" panose="020F0302020204030204" pitchFamily="34" charset="0"/>
                <a:cs typeface="Calibri Light" panose="020F0302020204030204" pitchFamily="34" charset="0"/>
              </a:rPr>
              <a:t> de services </a:t>
            </a:r>
            <a:r>
              <a:rPr lang="en-GB" sz="1600" dirty="0" err="1">
                <a:latin typeface="Calibri Light" panose="020F0302020204030204" pitchFamily="34" charset="0"/>
                <a:cs typeface="Calibri Light" panose="020F0302020204030204" pitchFamily="34" charset="0"/>
              </a:rPr>
              <a:t>ou</a:t>
            </a:r>
            <a:r>
              <a:rPr lang="en-GB" sz="1600" dirty="0">
                <a:latin typeface="Calibri Light" panose="020F0302020204030204" pitchFamily="34" charset="0"/>
                <a:cs typeface="Calibri Light" panose="020F0302020204030204" pitchFamily="34" charset="0"/>
              </a:rPr>
              <a:t> un </a:t>
            </a:r>
            <a:r>
              <a:rPr lang="en-GB" sz="1600" dirty="0" err="1">
                <a:latin typeface="Calibri Light" panose="020F0302020204030204" pitchFamily="34" charset="0"/>
                <a:cs typeface="Calibri Light" panose="020F0302020204030204" pitchFamily="34" charset="0"/>
              </a:rPr>
              <a:t>ordre</a:t>
            </a:r>
            <a:r>
              <a:rPr lang="en-GB" sz="1600" dirty="0">
                <a:latin typeface="Calibri Light" panose="020F0302020204030204" pitchFamily="34" charset="0"/>
                <a:cs typeface="Calibri Light" panose="020F0302020204030204" pitchFamily="34" charset="0"/>
              </a:rPr>
              <a:t> unique qui est </a:t>
            </a:r>
            <a:r>
              <a:rPr lang="en-GB" sz="1600" dirty="0" err="1">
                <a:latin typeface="Calibri Light" panose="020F0302020204030204" pitchFamily="34" charset="0"/>
                <a:cs typeface="Calibri Light" panose="020F0302020204030204" pitchFamily="34" charset="0"/>
              </a:rPr>
              <a:t>signifié</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séquentiellement</a:t>
            </a:r>
            <a:r>
              <a:rPr lang="en-GB" sz="1600" dirty="0">
                <a:latin typeface="Calibri Light" panose="020F0302020204030204" pitchFamily="34" charset="0"/>
                <a:cs typeface="Calibri Light" panose="020F0302020204030204" pitchFamily="34" charset="0"/>
              </a:rPr>
              <a:t> au fur et </a:t>
            </a:r>
            <a:r>
              <a:rPr lang="en-GB" sz="1600" dirty="0" err="1">
                <a:latin typeface="Calibri Light" panose="020F0302020204030204" pitchFamily="34" charset="0"/>
                <a:cs typeface="Calibri Light" panose="020F0302020204030204" pitchFamily="34" charset="0"/>
              </a:rPr>
              <a:t>à</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mesure</a:t>
            </a:r>
            <a:r>
              <a:rPr lang="en-GB" sz="1600" dirty="0">
                <a:latin typeface="Calibri Light" panose="020F0302020204030204" pitchFamily="34" charset="0"/>
                <a:cs typeface="Calibri Light" panose="020F0302020204030204" pitchFamily="34" charset="0"/>
              </a:rPr>
              <a:t> que le </a:t>
            </a:r>
            <a:r>
              <a:rPr lang="en-GB" sz="1600" dirty="0" err="1">
                <a:latin typeface="Calibri Light" panose="020F0302020204030204" pitchFamily="34" charset="0"/>
                <a:cs typeface="Calibri Light" panose="020F0302020204030204" pitchFamily="34" charset="0"/>
              </a:rPr>
              <a:t>fournisseur</a:t>
            </a:r>
            <a:r>
              <a:rPr lang="en-GB" sz="1600" dirty="0">
                <a:latin typeface="Calibri Light" panose="020F0302020204030204" pitchFamily="34" charset="0"/>
                <a:cs typeface="Calibri Light" panose="020F0302020204030204" pitchFamily="34" charset="0"/>
              </a:rPr>
              <a:t> de services </a:t>
            </a:r>
            <a:r>
              <a:rPr lang="en-GB" sz="1600" dirty="0" err="1">
                <a:latin typeface="Calibri Light" panose="020F0302020204030204" pitchFamily="34" charset="0"/>
                <a:cs typeface="Calibri Light" panose="020F0302020204030204" pitchFamily="34" charset="0"/>
              </a:rPr>
              <a:t>suivant</a:t>
            </a:r>
            <a:r>
              <a:rPr lang="en-GB" sz="1600" dirty="0">
                <a:latin typeface="Calibri Light" panose="020F0302020204030204" pitchFamily="34" charset="0"/>
                <a:cs typeface="Calibri Light" panose="020F0302020204030204" pitchFamily="34" charset="0"/>
              </a:rPr>
              <a:t> est </a:t>
            </a:r>
            <a:r>
              <a:rPr lang="en-GB" sz="1600" dirty="0" err="1">
                <a:latin typeface="Calibri Light" panose="020F0302020204030204" pitchFamily="34" charset="0"/>
                <a:cs typeface="Calibri Light" panose="020F0302020204030204" pitchFamily="34" charset="0"/>
              </a:rPr>
              <a:t>identifié</a:t>
            </a:r>
            <a:r>
              <a:rPr lang="en-GB" sz="1600" dirty="0">
                <a:latin typeface="Calibri Light" panose="020F0302020204030204" pitchFamily="34" charset="0"/>
                <a:cs typeface="Calibri Light" panose="020F0302020204030204" pitchFamily="34" charset="0"/>
              </a:rPr>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ustomShape 1"/>
          <p:cNvSpPr/>
          <p:nvPr/>
        </p:nvSpPr>
        <p:spPr>
          <a:xfrm>
            <a:off x="1511280" y="51120"/>
            <a:ext cx="7632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fr-FR" sz="2700" spc="-1" dirty="0">
                <a:solidFill>
                  <a:srgbClr val="FFFFFF"/>
                </a:solidFill>
                <a:latin typeface="Verdana"/>
                <a:ea typeface="Verdana"/>
              </a:rPr>
              <a:t>Conservation et divulgation rapides de données relatives au trafic</a:t>
            </a:r>
            <a:endParaRPr lang="en-GB" sz="2700" spc="-1" dirty="0"/>
          </a:p>
        </p:txBody>
      </p:sp>
      <p:sp>
        <p:nvSpPr>
          <p:cNvPr id="452" name="CustomShape 3"/>
          <p:cNvSpPr/>
          <p:nvPr/>
        </p:nvSpPr>
        <p:spPr>
          <a:xfrm>
            <a:off x="4275360" y="1287360"/>
            <a:ext cx="4746600" cy="396886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Ce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prévoit</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seulement</a:t>
            </a:r>
            <a:r>
              <a:rPr lang="en-GB" dirty="0">
                <a:latin typeface="Calibri Light" panose="020F0302020204030204" pitchFamily="34" charset="0"/>
                <a:cs typeface="Calibri Light" panose="020F0302020204030204" pitchFamily="34" charset="0"/>
              </a:rPr>
              <a:t> la conservation de</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Il </a:t>
            </a:r>
            <a:r>
              <a:rPr lang="en-GB" dirty="0" err="1">
                <a:latin typeface="Calibri Light" panose="020F0302020204030204" pitchFamily="34" charset="0"/>
                <a:cs typeface="Calibri Light" panose="020F0302020204030204" pitchFamily="34" charset="0"/>
              </a:rPr>
              <a:t>exige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également</a:t>
            </a:r>
            <a:r>
              <a:rPr lang="en-GB" dirty="0">
                <a:latin typeface="Calibri Light" panose="020F0302020204030204" pitchFamily="34" charset="0"/>
                <a:cs typeface="Calibri Light" panose="020F0302020204030204" pitchFamily="34" charset="0"/>
              </a:rPr>
              <a:t> la divulgation </a:t>
            </a:r>
            <a:r>
              <a:rPr lang="en-GB" dirty="0" err="1">
                <a:latin typeface="Calibri Light" panose="020F0302020204030204" pitchFamily="34" charset="0"/>
                <a:cs typeface="Calibri Light" panose="020F0302020204030204" pitchFamily="34" charset="0"/>
              </a:rPr>
              <a:t>rapide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quantité</a:t>
            </a:r>
            <a:r>
              <a:rPr lang="en-GB" dirty="0">
                <a:latin typeface="Calibri Light" panose="020F0302020204030204" pitchFamily="34" charset="0"/>
                <a:cs typeface="Calibri Light" panose="020F0302020204030204" pitchFamily="34" charset="0"/>
              </a:rPr>
              <a:t> suffisante de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relatives au </a:t>
            </a:r>
            <a:r>
              <a:rPr lang="en-GB" dirty="0" err="1">
                <a:latin typeface="Calibri Light" panose="020F0302020204030204" pitchFamily="34" charset="0"/>
                <a:cs typeface="Calibri Light" panose="020F0302020204030204" pitchFamily="34" charset="0"/>
              </a:rPr>
              <a:t>trafic</a:t>
            </a:r>
            <a:r>
              <a:rPr lang="en-GB" dirty="0">
                <a:latin typeface="Calibri Light" panose="020F0302020204030204" pitchFamily="34" charset="0"/>
                <a:cs typeface="Calibri Light" panose="020F0302020204030204" pitchFamily="34" charset="0"/>
              </a:rPr>
              <a:t> pour identifier les </a:t>
            </a:r>
            <a:r>
              <a:rPr lang="en-GB" dirty="0" err="1">
                <a:latin typeface="Calibri Light" panose="020F0302020204030204" pitchFamily="34" charset="0"/>
                <a:cs typeface="Calibri Light" panose="020F0302020204030204" pitchFamily="34" charset="0"/>
              </a:rPr>
              <a:t>autres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fournisseurs</a:t>
            </a:r>
            <a:r>
              <a:rPr lang="en-GB" dirty="0">
                <a:latin typeface="Calibri Light" panose="020F0302020204030204" pitchFamily="34" charset="0"/>
                <a:cs typeface="Calibri Light" panose="020F0302020204030204" pitchFamily="34" charset="0"/>
              </a:rPr>
              <a:t> de services </a:t>
            </a:r>
            <a:r>
              <a:rPr lang="en-GB" dirty="0" err="1">
                <a:latin typeface="Calibri Light" panose="020F0302020204030204" pitchFamily="34" charset="0"/>
                <a:cs typeface="Calibri Light" panose="020F0302020204030204" pitchFamily="34" charset="0"/>
              </a:rPr>
              <a:t>impliqués</a:t>
            </a:r>
            <a:r>
              <a:rPr lang="en-GB" dirty="0">
                <a:latin typeface="Calibri Light" panose="020F0302020204030204" pitchFamily="34" charset="0"/>
                <a:cs typeface="Calibri Light" panose="020F0302020204030204" pitchFamily="34" charset="0"/>
              </a:rPr>
              <a:t> dans la transmission </a:t>
            </a:r>
            <a:r>
              <a:rPr lang="en-GB" dirty="0" err="1">
                <a:latin typeface="Calibri Light" panose="020F0302020204030204" pitchFamily="34" charset="0"/>
                <a:cs typeface="Calibri Light" panose="020F0302020204030204" pitchFamily="34" charset="0"/>
              </a:rPr>
              <a:t>d'une</a:t>
            </a:r>
            <a:r>
              <a:rPr lang="en-GB" dirty="0">
                <a:latin typeface="Calibri Light" panose="020F0302020204030204" pitchFamily="34" charset="0"/>
                <a:cs typeface="Calibri Light" panose="020F0302020204030204" pitchFamily="34" charset="0"/>
              </a:rPr>
              <a:t> communication et le circuit de </a:t>
            </a:r>
            <a:r>
              <a:rPr lang="en-GB" dirty="0" err="1">
                <a:latin typeface="Calibri Light" panose="020F0302020204030204" pitchFamily="34" charset="0"/>
                <a:cs typeface="Calibri Light" panose="020F0302020204030204" pitchFamily="34" charset="0"/>
              </a:rPr>
              <a:t>cette</a:t>
            </a:r>
            <a:r>
              <a:rPr lang="en-GB" dirty="0">
                <a:latin typeface="Calibri Light" panose="020F0302020204030204" pitchFamily="34" charset="0"/>
                <a:cs typeface="Calibri Light" panose="020F0302020204030204" pitchFamily="34" charset="0"/>
              </a:rPr>
              <a:t> communication.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L'objectif</a:t>
            </a:r>
            <a:r>
              <a:rPr lang="en-GB" dirty="0">
                <a:latin typeface="Calibri Light" panose="020F0302020204030204" pitchFamily="34" charset="0"/>
                <a:cs typeface="Calibri Light" panose="020F0302020204030204" pitchFamily="34" charset="0"/>
              </a:rPr>
              <a:t> est de </a:t>
            </a:r>
            <a:r>
              <a:rPr lang="en-GB" dirty="0" err="1">
                <a:latin typeface="Calibri Light" panose="020F0302020204030204" pitchFamily="34" charset="0"/>
                <a:cs typeface="Calibri Light" panose="020F0302020204030204" pitchFamily="34" charset="0"/>
              </a:rPr>
              <a:t>permettre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l'identification</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tous</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fournisseurs</a:t>
            </a:r>
            <a:r>
              <a:rPr lang="en-GB" dirty="0">
                <a:latin typeface="Calibri Light" panose="020F0302020204030204" pitchFamily="34" charset="0"/>
                <a:cs typeface="Calibri Light" panose="020F0302020204030204" pitchFamily="34" charset="0"/>
              </a:rPr>
              <a:t> de services </a:t>
            </a:r>
            <a:r>
              <a:rPr lang="en-GB" dirty="0" err="1">
                <a:latin typeface="Calibri Light" panose="020F0302020204030204" pitchFamily="34" charset="0"/>
                <a:cs typeface="Calibri Light" panose="020F0302020204030204" pitchFamily="34" charset="0"/>
              </a:rPr>
              <a:t>afin</a:t>
            </a:r>
            <a:r>
              <a:rPr lang="en-GB" dirty="0">
                <a:latin typeface="Calibri Light" panose="020F0302020204030204" pitchFamily="34" charset="0"/>
                <a:cs typeface="Calibri Light" panose="020F0302020204030204" pitchFamily="34" charset="0"/>
              </a:rPr>
              <a:t> que des </a:t>
            </a:r>
            <a:r>
              <a:rPr lang="en-GB" dirty="0" err="1">
                <a:latin typeface="Calibri Light" panose="020F0302020204030204" pitchFamily="34" charset="0"/>
                <a:cs typeface="Calibri Light" panose="020F0302020204030204" pitchFamily="34" charset="0"/>
              </a:rPr>
              <a:t>mesures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procédurales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appropriées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puissent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prises. </a:t>
            </a:r>
          </a:p>
        </p:txBody>
      </p:sp>
      <p:sp>
        <p:nvSpPr>
          <p:cNvPr id="6" name="CustomShape 2">
            <a:extLst>
              <a:ext uri="{FF2B5EF4-FFF2-40B4-BE49-F238E27FC236}">
                <a16:creationId xmlns:a16="http://schemas.microsoft.com/office/drawing/2014/main" xmlns="" id="{5280EDB4-4473-43A6-A9A0-6889DE193117}"/>
              </a:ext>
            </a:extLst>
          </p:cNvPr>
          <p:cNvSpPr/>
          <p:nvPr/>
        </p:nvSpPr>
        <p:spPr>
          <a:xfrm>
            <a:off x="121680" y="1272960"/>
            <a:ext cx="3889080" cy="461519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400" b="0" strike="noStrike" spc="-1" dirty="0">
                <a:solidFill>
                  <a:srgbClr val="000000"/>
                </a:solidFill>
                <a:latin typeface="Calibri"/>
              </a:rPr>
              <a:t>1 </a:t>
            </a:r>
            <a:r>
              <a:rPr lang="fr-FR" sz="1400" spc="-1" dirty="0">
                <a:solidFill>
                  <a:srgbClr val="000000"/>
                </a:solidFill>
                <a:latin typeface="Calibri"/>
              </a:rPr>
              <a:t>Afin d’assurer la conservation des données relatives au trafic, en application de l’article 16, chaque Partie adopte les mesures législatives et autres qui se révèlent nécessaires:</a:t>
            </a:r>
            <a:endParaRPr lang="en-GB" sz="1400" b="0" strike="noStrike" spc="-1" dirty="0">
              <a:latin typeface="Arial"/>
            </a:endParaRPr>
          </a:p>
          <a:p>
            <a:pPr marL="457200" algn="just">
              <a:lnSpc>
                <a:spcPct val="100000"/>
              </a:lnSpc>
            </a:pPr>
            <a:r>
              <a:rPr lang="en-GB" sz="1400" b="0" strike="noStrike" spc="-1" dirty="0">
                <a:solidFill>
                  <a:srgbClr val="000000"/>
                </a:solidFill>
                <a:latin typeface="Calibri"/>
              </a:rPr>
              <a:t>a </a:t>
            </a:r>
            <a:r>
              <a:rPr lang="fr-FR" sz="1400" spc="-1" dirty="0">
                <a:solidFill>
                  <a:srgbClr val="000000"/>
                </a:solidFill>
                <a:latin typeface="Calibri"/>
              </a:rPr>
              <a:t>pour veiller à la conservation rapide de ces données relatives au trafic, qu’un seul ou plusieurs fournisseurs de services aient participé à la transmission de cette communication; et</a:t>
            </a:r>
          </a:p>
          <a:p>
            <a:pPr marL="457200" algn="just">
              <a:lnSpc>
                <a:spcPct val="100000"/>
              </a:lnSpc>
            </a:pPr>
            <a:r>
              <a:rPr lang="en-GB" sz="1400" b="0" strike="noStrike" spc="-1" dirty="0">
                <a:solidFill>
                  <a:srgbClr val="000000"/>
                </a:solidFill>
                <a:latin typeface="Calibri"/>
              </a:rPr>
              <a:t>b </a:t>
            </a:r>
            <a:r>
              <a:rPr lang="fr-FR" sz="1400" spc="-1" dirty="0">
                <a:solidFill>
                  <a:srgbClr val="000000"/>
                </a:solidFill>
                <a:latin typeface="Calibri"/>
              </a:rPr>
              <a:t>pour assurer la </a:t>
            </a:r>
            <a:r>
              <a:rPr lang="fr-FR" sz="1400" b="1" spc="-1" dirty="0">
                <a:solidFill>
                  <a:srgbClr val="FF0000"/>
                </a:solidFill>
                <a:latin typeface="Calibri"/>
              </a:rPr>
              <a:t>divulgation rapide</a:t>
            </a:r>
            <a:r>
              <a:rPr lang="fr-FR" sz="1400" spc="-1" dirty="0">
                <a:solidFill>
                  <a:srgbClr val="000000"/>
                </a:solidFill>
                <a:latin typeface="Calibri"/>
              </a:rPr>
              <a:t> à l’autorité compétente de la Partie, ou à une personne désignée par cette autorité, </a:t>
            </a:r>
            <a:r>
              <a:rPr lang="fr-FR" sz="1400" b="1" spc="-1" dirty="0">
                <a:solidFill>
                  <a:srgbClr val="FF0000"/>
                </a:solidFill>
                <a:latin typeface="Calibri"/>
              </a:rPr>
              <a:t>d’une quantité suffisante de données relatives au trafic</a:t>
            </a:r>
            <a:r>
              <a:rPr lang="fr-FR" sz="1400" spc="-1" dirty="0">
                <a:solidFill>
                  <a:srgbClr val="000000"/>
                </a:solidFill>
                <a:latin typeface="Calibri"/>
              </a:rPr>
              <a:t> pour permettre </a:t>
            </a:r>
            <a:r>
              <a:rPr lang="fr-FR" sz="1400" b="1" spc="-1" dirty="0">
                <a:solidFill>
                  <a:srgbClr val="FF0000"/>
                </a:solidFill>
                <a:latin typeface="Calibri"/>
              </a:rPr>
              <a:t>l’identification </a:t>
            </a:r>
            <a:r>
              <a:rPr lang="fr-FR" sz="1400" spc="-1" dirty="0">
                <a:solidFill>
                  <a:srgbClr val="000000"/>
                </a:solidFill>
                <a:latin typeface="Calibri"/>
              </a:rPr>
              <a:t>par la Partie </a:t>
            </a:r>
            <a:r>
              <a:rPr lang="fr-FR" sz="1400" b="1" spc="-1" dirty="0">
                <a:solidFill>
                  <a:srgbClr val="FF0000"/>
                </a:solidFill>
                <a:latin typeface="Calibri"/>
              </a:rPr>
              <a:t>des fournisseurs de services et de la voie</a:t>
            </a:r>
            <a:r>
              <a:rPr lang="fr-FR" sz="1400" spc="-1" dirty="0">
                <a:solidFill>
                  <a:srgbClr val="000000"/>
                </a:solidFill>
                <a:latin typeface="Calibri"/>
              </a:rPr>
              <a:t> par laquelle la communication a été transmise.</a:t>
            </a:r>
            <a:endParaRPr lang="en-GB" sz="1400" b="0" strike="noStrike" spc="-1" dirty="0">
              <a:latin typeface="Arial"/>
            </a:endParaRPr>
          </a:p>
          <a:p>
            <a:pPr marL="343080" indent="-342720" algn="just">
              <a:lnSpc>
                <a:spcPct val="100000"/>
              </a:lnSpc>
              <a:buClr>
                <a:srgbClr val="000000"/>
              </a:buClr>
              <a:buFont typeface="Wingdings" charset="2"/>
              <a:buChar char=""/>
            </a:pPr>
            <a:r>
              <a:rPr lang="en-GB" sz="1400" b="0" strike="noStrike" spc="-1" dirty="0">
                <a:solidFill>
                  <a:srgbClr val="000000"/>
                </a:solidFill>
                <a:latin typeface="Calibri"/>
              </a:rPr>
              <a:t>2 </a:t>
            </a:r>
            <a:r>
              <a:rPr lang="fr-FR" sz="1400" spc="-1" dirty="0">
                <a:solidFill>
                  <a:srgbClr val="000000"/>
                </a:solidFill>
                <a:latin typeface="Calibri"/>
              </a:rPr>
              <a:t>Les pouvoirs et procédures mentionnés dans le présent article doivent être soumis aux articles 14 et 15.</a:t>
            </a:r>
            <a:endParaRPr lang="en-GB" sz="1400" b="0" strike="noStrike" spc="-1" dirty="0">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TextShape 1"/>
          <p:cNvSpPr txBox="1"/>
          <p:nvPr/>
        </p:nvSpPr>
        <p:spPr>
          <a:xfrm>
            <a:off x="550440" y="4106160"/>
            <a:ext cx="7886520" cy="1499760"/>
          </a:xfrm>
          <a:prstGeom prst="rect">
            <a:avLst/>
          </a:prstGeom>
          <a:noFill/>
          <a:ln>
            <a:noFill/>
          </a:ln>
        </p:spPr>
        <p:txBody>
          <a:bodyPr>
            <a:noAutofit/>
          </a:bodyPr>
          <a:lstStyle/>
          <a:p>
            <a:pPr>
              <a:lnSpc>
                <a:spcPct val="90000"/>
              </a:lnSpc>
            </a:pPr>
            <a:r>
              <a:rPr lang="en-US" sz="3200" b="1" strike="noStrike" cap="all" spc="-1" dirty="0">
                <a:solidFill>
                  <a:srgbClr val="000000"/>
                </a:solidFill>
                <a:latin typeface="Calibri"/>
              </a:rPr>
              <a:t>INJONCTION DE PRODUIRE</a:t>
            </a:r>
            <a:endParaRPr lang="en-US" sz="3200" b="0" strike="noStrike" spc="-1" dirty="0">
              <a:solidFill>
                <a:srgbClr val="000000"/>
              </a:solidFill>
              <a:latin typeface="Calibri"/>
            </a:endParaRPr>
          </a:p>
        </p:txBody>
      </p:sp>
      <p:sp>
        <p:nvSpPr>
          <p:cNvPr id="454" name="TextShape 2"/>
          <p:cNvSpPr txBox="1"/>
          <p:nvPr/>
        </p:nvSpPr>
        <p:spPr>
          <a:xfrm>
            <a:off x="550440" y="3666240"/>
            <a:ext cx="7886520" cy="439560"/>
          </a:xfrm>
          <a:prstGeom prst="rect">
            <a:avLst/>
          </a:prstGeom>
          <a:noFill/>
          <a:ln>
            <a:noFill/>
          </a:ln>
        </p:spPr>
        <p:txBody>
          <a:bodyPr>
            <a:noAutofit/>
          </a:bodyPr>
          <a:lstStyle/>
          <a:p>
            <a:pPr>
              <a:lnSpc>
                <a:spcPct val="90000"/>
              </a:lnSpc>
              <a:spcBef>
                <a:spcPts val="1001"/>
              </a:spcBef>
            </a:pPr>
            <a:r>
              <a:rPr lang="en-US" sz="2000" b="0" strike="noStrike" spc="-1">
                <a:solidFill>
                  <a:srgbClr val="808080"/>
                </a:solidFill>
                <a:latin typeface="Calibri"/>
                <a:ea typeface="Verdana"/>
              </a:rPr>
              <a:t>Pouvoirs procéduraux en vertu de la Convention de Budapest (Partie 1)</a:t>
            </a:r>
            <a:endParaRPr lang="en-US" sz="2000" b="0" strike="noStrike" spc="-1">
              <a:solidFill>
                <a:srgbClr val="000000"/>
              </a:solidFill>
              <a:latin typeface="Calibri"/>
            </a:endParaRPr>
          </a:p>
        </p:txBody>
      </p:sp>
      <p:sp>
        <p:nvSpPr>
          <p:cNvPr id="455" name="TextShape 3"/>
          <p:cNvSpPr txBox="1"/>
          <p:nvPr/>
        </p:nvSpPr>
        <p:spPr>
          <a:xfrm>
            <a:off x="6458040" y="6356520"/>
            <a:ext cx="2057040" cy="364680"/>
          </a:xfrm>
          <a:prstGeom prst="rect">
            <a:avLst/>
          </a:prstGeom>
          <a:noFill/>
          <a:ln>
            <a:noFill/>
          </a:ln>
        </p:spPr>
        <p:txBody>
          <a:bodyPr anchor="ctr">
            <a:noAutofit/>
          </a:bodyPr>
          <a:lstStyle/>
          <a:p>
            <a:pPr algn="r">
              <a:lnSpc>
                <a:spcPct val="100000"/>
              </a:lnSpc>
            </a:pPr>
            <a:fld id="{62A9303E-4453-409E-952B-CD3674FF8607}" type="slidenum">
              <a:rPr lang="en-GB" sz="1200" b="0" strike="noStrike" spc="-1">
                <a:solidFill>
                  <a:srgbClr val="8B8B8B"/>
                </a:solidFill>
                <a:latin typeface="Calibri"/>
              </a:rPr>
              <a:t>28</a:t>
            </a:fld>
            <a:endParaRPr lang="en-GB" sz="1200" b="0" strike="noStrike" spc="-1">
              <a:latin typeface="Times New Roman"/>
            </a:endParaRPr>
          </a:p>
        </p:txBody>
      </p:sp>
      <p:sp>
        <p:nvSpPr>
          <p:cNvPr id="456" name="TextShape 4"/>
          <p:cNvSpPr txBox="1"/>
          <p:nvPr/>
        </p:nvSpPr>
        <p:spPr>
          <a:xfrm>
            <a:off x="2811600" y="0"/>
            <a:ext cx="6332040" cy="1034640"/>
          </a:xfrm>
          <a:prstGeom prst="rect">
            <a:avLst/>
          </a:prstGeom>
          <a:noFill/>
          <a:ln>
            <a:noFill/>
          </a:ln>
        </p:spPr>
        <p:txBody>
          <a:bodyPr anchor="ctr">
            <a:normAutofit fontScale="94500"/>
          </a:bodyPr>
          <a:lstStyle/>
          <a:p>
            <a:pPr algn="r">
              <a:lnSpc>
                <a:spcPct val="90000"/>
              </a:lnSpc>
              <a:spcBef>
                <a:spcPts val="1001"/>
              </a:spcBef>
            </a:pPr>
            <a:endParaRPr lang="en-US" sz="2800" b="0" strike="noStrike" spc="-1">
              <a:solidFill>
                <a:srgbClr val="000000"/>
              </a:solidFill>
              <a:latin typeface="Calibri"/>
            </a:endParaRPr>
          </a:p>
          <a:p>
            <a:pPr algn="r">
              <a:lnSpc>
                <a:spcPct val="90000"/>
              </a:lnSpc>
              <a:spcBef>
                <a:spcPts val="1001"/>
              </a:spcBef>
            </a:pPr>
            <a:r>
              <a:rPr lang="en-US" sz="3200" b="0" strike="noStrike" spc="-1">
                <a:solidFill>
                  <a:srgbClr val="FFFFFF"/>
                </a:solidFill>
                <a:latin typeface="Verdana"/>
              </a:rPr>
              <a:t>Section 4</a:t>
            </a:r>
            <a:endParaRPr lang="en-US" sz="3200" b="0" strike="noStrike" spc="-1">
              <a:solidFill>
                <a:srgbClr val="000000"/>
              </a:solidFill>
              <a:latin typeface="Calibri"/>
            </a:endParaRPr>
          </a:p>
          <a:p>
            <a:pPr algn="r">
              <a:lnSpc>
                <a:spcPct val="90000"/>
              </a:lnSpc>
              <a:spcBef>
                <a:spcPts val="1001"/>
              </a:spcBef>
            </a:pPr>
            <a:endParaRPr lang="en-US" sz="3200" b="0" strike="noStrike" spc="-1">
              <a:solidFill>
                <a:srgbClr val="000000"/>
              </a:solidFill>
              <a:latin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CustomShape 2"/>
          <p:cNvSpPr/>
          <p:nvPr/>
        </p:nvSpPr>
        <p:spPr>
          <a:xfrm>
            <a:off x="348480" y="1270080"/>
            <a:ext cx="8183880" cy="5130360"/>
          </a:xfrm>
          <a:prstGeom prst="rect">
            <a:avLst/>
          </a:prstGeom>
          <a:noFill/>
          <a:ln w="38160">
            <a:solidFill>
              <a:srgbClr val="FF0000"/>
            </a:solidFill>
            <a:miter/>
          </a:ln>
        </p:spPr>
        <p:style>
          <a:lnRef idx="0">
            <a:scrgbClr r="0" g="0" b="0"/>
          </a:lnRef>
          <a:fillRef idx="0">
            <a:scrgbClr r="0" g="0" b="0"/>
          </a:fillRef>
          <a:effectRef idx="0">
            <a:scrgbClr r="0" g="0" b="0"/>
          </a:effectRef>
          <a:fontRef idx="minor"/>
        </p:style>
        <p:txBody>
          <a:bodyPr anchor="ctr">
            <a:noAutofit/>
          </a:bodyPr>
          <a:lstStyle/>
          <a:p>
            <a:pPr algn="ctr">
              <a:lnSpc>
                <a:spcPct val="80000"/>
              </a:lnSpc>
              <a:spcBef>
                <a:spcPts val="601"/>
              </a:spcBef>
              <a:spcAft>
                <a:spcPts val="1199"/>
              </a:spcAft>
            </a:pPr>
            <a:endParaRPr lang="en-GB" sz="3200" b="0" strike="noStrike" spc="-1" dirty="0">
              <a:latin typeface="Arial"/>
            </a:endParaRPr>
          </a:p>
          <a:p>
            <a:pPr algn="ctr">
              <a:lnSpc>
                <a:spcPct val="80000"/>
              </a:lnSpc>
              <a:spcBef>
                <a:spcPts val="601"/>
              </a:spcBef>
              <a:spcAft>
                <a:spcPts val="1199"/>
              </a:spcAft>
            </a:pPr>
            <a:endParaRPr lang="en-GB" sz="3200" b="0" strike="noStrike" spc="-1" dirty="0">
              <a:latin typeface="Arial"/>
            </a:endParaRPr>
          </a:p>
          <a:p>
            <a:pPr algn="ctr">
              <a:lnSpc>
                <a:spcPct val="80000"/>
              </a:lnSpc>
              <a:spcBef>
                <a:spcPts val="601"/>
              </a:spcBef>
              <a:spcAft>
                <a:spcPts val="1199"/>
              </a:spcAft>
            </a:pPr>
            <a:endParaRPr lang="en-GB" sz="3200" b="0" strike="noStrike" spc="-1" dirty="0">
              <a:latin typeface="Arial"/>
            </a:endParaRPr>
          </a:p>
          <a:p>
            <a:pPr algn="ctr">
              <a:lnSpc>
                <a:spcPct val="80000"/>
              </a:lnSpc>
              <a:spcBef>
                <a:spcPts val="601"/>
              </a:spcBef>
              <a:spcAft>
                <a:spcPts val="1199"/>
              </a:spcAft>
            </a:pPr>
            <a:r>
              <a:rPr lang="en-GB" sz="2300" b="1" i="1" strike="noStrike" spc="-1" dirty="0" err="1">
                <a:solidFill>
                  <a:srgbClr val="000000"/>
                </a:solidFill>
                <a:latin typeface="Calibri"/>
                <a:ea typeface="ＭＳ Ｐゴシック"/>
              </a:rPr>
              <a:t>Injonction</a:t>
            </a:r>
            <a:r>
              <a:rPr lang="en-GB" sz="2300" b="1" i="1" strike="noStrike" spc="-1" dirty="0">
                <a:solidFill>
                  <a:srgbClr val="000000"/>
                </a:solidFill>
                <a:latin typeface="Calibri"/>
                <a:ea typeface="ＭＳ Ｐゴシック"/>
              </a:rPr>
              <a:t> de </a:t>
            </a:r>
            <a:r>
              <a:rPr lang="en-GB" sz="2300" b="1" i="1" strike="noStrike" spc="-1" dirty="0" err="1">
                <a:solidFill>
                  <a:srgbClr val="000000"/>
                </a:solidFill>
                <a:latin typeface="Calibri"/>
                <a:ea typeface="ＭＳ Ｐゴシック"/>
              </a:rPr>
              <a:t>produire</a:t>
            </a:r>
            <a:endParaRPr lang="en-GB" sz="2300" b="0" strike="noStrike" spc="-1" dirty="0">
              <a:latin typeface="Arial"/>
            </a:endParaRPr>
          </a:p>
          <a:p>
            <a:pPr algn="ctr">
              <a:lnSpc>
                <a:spcPct val="80000"/>
              </a:lnSpc>
              <a:spcBef>
                <a:spcPts val="601"/>
              </a:spcBef>
              <a:spcAft>
                <a:spcPts val="1199"/>
              </a:spcAft>
            </a:pPr>
            <a:r>
              <a:rPr lang="en-GB" sz="2300" b="1" i="1" strike="noStrike" spc="-1" dirty="0">
                <a:solidFill>
                  <a:srgbClr val="000000"/>
                </a:solidFill>
                <a:latin typeface="Calibri"/>
                <a:ea typeface="ＭＳ Ｐゴシック"/>
              </a:rPr>
              <a:t>(Article 18 – Convention de Budapest)</a:t>
            </a:r>
            <a:endParaRPr lang="en-GB" sz="23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err="1">
                <a:solidFill>
                  <a:srgbClr val="000000"/>
                </a:solidFill>
                <a:latin typeface="Calibri"/>
                <a:ea typeface="ＭＳ Ｐゴシック"/>
              </a:rPr>
              <a:t>Egalement</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très</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innovante</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err="1">
                <a:solidFill>
                  <a:srgbClr val="000000"/>
                </a:solidFill>
                <a:latin typeface="Calibri"/>
                <a:ea typeface="ＭＳ Ｐゴシック"/>
              </a:rPr>
              <a:t>Autorise</a:t>
            </a:r>
            <a:r>
              <a:rPr lang="en-GB" sz="1900" b="0" i="1" strike="noStrike" spc="-1" dirty="0">
                <a:solidFill>
                  <a:srgbClr val="000000"/>
                </a:solidFill>
                <a:latin typeface="Calibri"/>
                <a:ea typeface="ＭＳ Ｐゴシック"/>
              </a:rPr>
              <a:t> les </a:t>
            </a:r>
            <a:r>
              <a:rPr lang="en-GB" sz="1900" b="0" i="1" strike="noStrike" spc="-1" dirty="0" err="1">
                <a:solidFill>
                  <a:srgbClr val="000000"/>
                </a:solidFill>
                <a:latin typeface="Calibri"/>
                <a:ea typeface="ＭＳ Ｐゴシック"/>
              </a:rPr>
              <a:t>autorités</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compétentes</a:t>
            </a:r>
            <a:r>
              <a:rPr lang="en-GB" sz="1900" b="0" i="1" strike="noStrike" spc="-1" dirty="0">
                <a:solidFill>
                  <a:srgbClr val="000000"/>
                </a:solidFill>
                <a:latin typeface="Calibri"/>
                <a:ea typeface="ＭＳ Ｐゴシック"/>
              </a:rPr>
              <a:t>  à </a:t>
            </a:r>
            <a:r>
              <a:rPr lang="en-GB" sz="1900" b="0" i="1" strike="noStrike" spc="-1" dirty="0" err="1">
                <a:solidFill>
                  <a:srgbClr val="000000"/>
                </a:solidFill>
                <a:latin typeface="Calibri"/>
                <a:ea typeface="ＭＳ Ｐゴシック"/>
              </a:rPr>
              <a:t>émettre</a:t>
            </a:r>
            <a:r>
              <a:rPr lang="en-GB" sz="1900" b="0" i="1" strike="noStrike" spc="-1" dirty="0">
                <a:solidFill>
                  <a:srgbClr val="000000"/>
                </a:solidFill>
                <a:latin typeface="Calibri"/>
                <a:ea typeface="ＭＳ Ｐゴシック"/>
              </a:rPr>
              <a:t> des </a:t>
            </a:r>
            <a:r>
              <a:rPr lang="en-GB" sz="1900" b="0" i="1" strike="noStrike" spc="-1" dirty="0" err="1">
                <a:solidFill>
                  <a:srgbClr val="000000"/>
                </a:solidFill>
                <a:latin typeface="Calibri"/>
                <a:ea typeface="ＭＳ Ｐゴシック"/>
              </a:rPr>
              <a:t>injonctions</a:t>
            </a:r>
            <a:r>
              <a:rPr lang="en-GB" sz="1900" b="0" i="1" strike="noStrike" spc="-1" dirty="0">
                <a:solidFill>
                  <a:srgbClr val="000000"/>
                </a:solidFill>
                <a:latin typeface="Calibri"/>
                <a:ea typeface="ＭＳ Ｐゴシック"/>
              </a:rPr>
              <a:t> de </a:t>
            </a:r>
            <a:r>
              <a:rPr lang="en-GB" sz="1900" b="0" i="1" strike="noStrike" spc="-1" dirty="0" err="1">
                <a:solidFill>
                  <a:srgbClr val="000000"/>
                </a:solidFill>
                <a:latin typeface="Calibri"/>
                <a:ea typeface="ＭＳ Ｐゴシック"/>
              </a:rPr>
              <a:t>produire</a:t>
            </a:r>
            <a:r>
              <a:rPr lang="en-GB" sz="1900" b="0" i="1" strike="noStrike" spc="-1" dirty="0">
                <a:solidFill>
                  <a:srgbClr val="000000"/>
                </a:solidFill>
                <a:latin typeface="Calibri"/>
                <a:ea typeface="ＭＳ Ｐゴシック"/>
              </a:rPr>
              <a:t> </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err="1">
                <a:solidFill>
                  <a:srgbClr val="000000"/>
                </a:solidFill>
                <a:latin typeface="Calibri"/>
                <a:ea typeface="ＭＳ Ｐゴシック"/>
              </a:rPr>
              <a:t>Cette</a:t>
            </a:r>
            <a:r>
              <a:rPr lang="en-GB" sz="1900" b="0" i="1" strike="noStrike" spc="-1" dirty="0">
                <a:solidFill>
                  <a:srgbClr val="000000"/>
                </a:solidFill>
                <a:latin typeface="Calibri"/>
                <a:ea typeface="ＭＳ Ｐゴシック"/>
              </a:rPr>
              <a:t> ordonnance </a:t>
            </a:r>
            <a:r>
              <a:rPr lang="en-GB" sz="1900" b="0" i="1" strike="noStrike" spc="-1" dirty="0" err="1">
                <a:solidFill>
                  <a:srgbClr val="000000"/>
                </a:solidFill>
                <a:latin typeface="Calibri"/>
                <a:ea typeface="ＭＳ Ｐゴシック"/>
              </a:rPr>
              <a:t>peut</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être</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délivrée</a:t>
            </a:r>
            <a:r>
              <a:rPr lang="en-GB" sz="1900" b="0" i="1" strike="noStrike" spc="-1" dirty="0">
                <a:solidFill>
                  <a:srgbClr val="000000"/>
                </a:solidFill>
                <a:latin typeface="Calibri"/>
                <a:ea typeface="ＭＳ Ｐゴシック"/>
              </a:rPr>
              <a:t> par les services </a:t>
            </a:r>
            <a:r>
              <a:rPr lang="en-GB" sz="1900" b="0" i="1" strike="noStrike" spc="-1" dirty="0" err="1">
                <a:solidFill>
                  <a:srgbClr val="000000"/>
                </a:solidFill>
                <a:latin typeface="Calibri"/>
                <a:ea typeface="ＭＳ Ｐゴシック"/>
              </a:rPr>
              <a:t>répressifs</a:t>
            </a:r>
            <a:r>
              <a:rPr lang="en-GB" sz="1900" b="0" i="1" strike="noStrike" spc="-1" dirty="0">
                <a:solidFill>
                  <a:srgbClr val="000000"/>
                </a:solidFill>
                <a:latin typeface="Calibri"/>
                <a:ea typeface="ＭＳ Ｐゴシック"/>
              </a:rPr>
              <a:t> à des </a:t>
            </a:r>
            <a:r>
              <a:rPr lang="en-GB" sz="1900" b="0" i="1" strike="noStrike" spc="-1" dirty="0" err="1">
                <a:solidFill>
                  <a:srgbClr val="000000"/>
                </a:solidFill>
                <a:latin typeface="Calibri"/>
                <a:ea typeface="ＭＳ Ｐゴシック"/>
              </a:rPr>
              <a:t>particuliers</a:t>
            </a:r>
            <a:r>
              <a:rPr lang="en-GB" sz="1900" b="0" i="1" strike="noStrike" spc="-1" dirty="0">
                <a:solidFill>
                  <a:srgbClr val="000000"/>
                </a:solidFill>
                <a:latin typeface="Calibri"/>
                <a:ea typeface="ＭＳ Ｐゴシック"/>
              </a:rPr>
              <a:t> et à des </a:t>
            </a:r>
            <a:r>
              <a:rPr lang="en-GB" sz="1900" b="0" i="1" strike="noStrike" spc="-1" dirty="0" err="1">
                <a:solidFill>
                  <a:srgbClr val="000000"/>
                </a:solidFill>
                <a:latin typeface="Calibri"/>
                <a:ea typeface="ＭＳ Ｐゴシック"/>
              </a:rPr>
              <a:t>prestataires</a:t>
            </a:r>
            <a:r>
              <a:rPr lang="en-GB" sz="1900" b="0" i="1" strike="noStrike" spc="-1" dirty="0">
                <a:solidFill>
                  <a:srgbClr val="000000"/>
                </a:solidFill>
                <a:latin typeface="Calibri"/>
                <a:ea typeface="ＭＳ Ｐゴシック"/>
              </a:rPr>
              <a:t> de services</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a:solidFill>
                  <a:srgbClr val="000000"/>
                </a:solidFill>
                <a:latin typeface="Calibri"/>
                <a:ea typeface="ＭＳ Ｐゴシック"/>
              </a:rPr>
              <a:t>Ordre de </a:t>
            </a:r>
            <a:r>
              <a:rPr lang="en-GB" sz="1900" b="0" i="1" strike="noStrike" spc="-1" dirty="0" err="1">
                <a:solidFill>
                  <a:srgbClr val="000000"/>
                </a:solidFill>
                <a:latin typeface="Calibri"/>
                <a:ea typeface="ＭＳ Ｐゴシック"/>
              </a:rPr>
              <a:t>fournir</a:t>
            </a:r>
            <a:r>
              <a:rPr lang="en-GB" sz="1900" b="0" i="1" strike="noStrike" spc="-1" dirty="0">
                <a:solidFill>
                  <a:srgbClr val="000000"/>
                </a:solidFill>
                <a:latin typeface="Calibri"/>
                <a:ea typeface="ＭＳ Ｐゴシック"/>
              </a:rPr>
              <a:t> les </a:t>
            </a:r>
            <a:r>
              <a:rPr lang="en-GB" sz="1900" b="0" i="1" strike="noStrike" spc="-1" dirty="0" err="1">
                <a:solidFill>
                  <a:srgbClr val="000000"/>
                </a:solidFill>
                <a:latin typeface="Calibri"/>
                <a:ea typeface="ＭＳ Ｐゴシック"/>
              </a:rPr>
              <a:t>données</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stockées</a:t>
            </a:r>
            <a:r>
              <a:rPr lang="en-GB" sz="1900" b="0" i="1" strike="noStrike" spc="-1" dirty="0">
                <a:solidFill>
                  <a:srgbClr val="000000"/>
                </a:solidFill>
                <a:latin typeface="Calibri"/>
                <a:ea typeface="ＭＳ Ｐゴシック"/>
              </a:rPr>
              <a:t> dans un </a:t>
            </a:r>
            <a:r>
              <a:rPr lang="en-GB" sz="1900" b="0" i="1" strike="noStrike" spc="-1" dirty="0" err="1">
                <a:solidFill>
                  <a:srgbClr val="000000"/>
                </a:solidFill>
                <a:latin typeface="Calibri"/>
                <a:ea typeface="ＭＳ Ｐゴシック"/>
              </a:rPr>
              <a:t>système</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informatique</a:t>
            </a:r>
            <a:r>
              <a:rPr lang="en-GB" sz="1900" b="0" i="1" strike="noStrike" spc="-1" dirty="0">
                <a:solidFill>
                  <a:srgbClr val="000000"/>
                </a:solidFill>
                <a:latin typeface="Calibri"/>
                <a:ea typeface="ＭＳ Ｐゴシック"/>
              </a:rPr>
              <a:t> sous </a:t>
            </a:r>
            <a:r>
              <a:rPr lang="en-GB" sz="1900" b="0" i="1" strike="noStrike" spc="-1" dirty="0" err="1">
                <a:solidFill>
                  <a:srgbClr val="000000"/>
                </a:solidFill>
                <a:latin typeface="Calibri"/>
                <a:ea typeface="ＭＳ Ｐゴシック"/>
              </a:rPr>
              <a:t>leur</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responsabilité</a:t>
            </a:r>
            <a:r>
              <a:rPr lang="en-GB" sz="1900" b="0" i="1" strike="noStrike" spc="-1" dirty="0">
                <a:solidFill>
                  <a:srgbClr val="000000"/>
                </a:solidFill>
                <a:latin typeface="Calibri"/>
                <a:ea typeface="ＭＳ Ｐゴシック"/>
              </a:rPr>
              <a:t> </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err="1">
                <a:solidFill>
                  <a:srgbClr val="000000"/>
                </a:solidFill>
                <a:latin typeface="Calibri"/>
                <a:ea typeface="ＭＳ Ｐゴシック"/>
              </a:rPr>
              <a:t>Informations</a:t>
            </a:r>
            <a:r>
              <a:rPr lang="en-GB" sz="1900" b="0" i="1" strike="noStrike" spc="-1" dirty="0">
                <a:solidFill>
                  <a:srgbClr val="000000"/>
                </a:solidFill>
                <a:latin typeface="Calibri"/>
                <a:ea typeface="ＭＳ Ｐゴシック"/>
              </a:rPr>
              <a:t> sur </a:t>
            </a:r>
            <a:r>
              <a:rPr lang="en-GB" sz="1900" b="0" i="1" strike="noStrike" spc="-1" dirty="0" err="1">
                <a:solidFill>
                  <a:srgbClr val="000000"/>
                </a:solidFill>
                <a:latin typeface="Calibri"/>
                <a:ea typeface="ＭＳ Ｐゴシック"/>
              </a:rPr>
              <a:t>l'abonné</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err="1">
                <a:solidFill>
                  <a:srgbClr val="000000"/>
                </a:solidFill>
                <a:latin typeface="Calibri"/>
                <a:ea typeface="ＭＳ Ｐゴシック"/>
              </a:rPr>
              <a:t>L’injunction</a:t>
            </a:r>
            <a:r>
              <a:rPr lang="en-GB" sz="1900" b="0" i="1" strike="noStrike" spc="-1" dirty="0">
                <a:solidFill>
                  <a:srgbClr val="000000"/>
                </a:solidFill>
                <a:latin typeface="Calibri"/>
                <a:ea typeface="ＭＳ Ｐゴシック"/>
              </a:rPr>
              <a:t> de </a:t>
            </a:r>
            <a:r>
              <a:rPr lang="en-GB" sz="1900" b="0" i="1" strike="noStrike" spc="-1" dirty="0" err="1">
                <a:solidFill>
                  <a:srgbClr val="000000"/>
                </a:solidFill>
                <a:latin typeface="Calibri"/>
                <a:ea typeface="ＭＳ Ｐゴシック"/>
              </a:rPr>
              <a:t>produire</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doit</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préciser</a:t>
            </a:r>
            <a:r>
              <a:rPr lang="en-GB" sz="1900" b="0" i="1" strike="noStrike" spc="-1" dirty="0">
                <a:solidFill>
                  <a:srgbClr val="000000"/>
                </a:solidFill>
                <a:latin typeface="Calibri"/>
                <a:ea typeface="ＭＳ Ｐゴシック"/>
              </a:rPr>
              <a:t> la nature et </a:t>
            </a:r>
            <a:r>
              <a:rPr lang="en-GB" sz="1900" b="0" i="1" strike="noStrike" spc="-1" dirty="0" err="1">
                <a:solidFill>
                  <a:srgbClr val="000000"/>
                </a:solidFill>
                <a:latin typeface="Calibri"/>
                <a:ea typeface="ＭＳ Ｐゴシック"/>
              </a:rPr>
              <a:t>l'étendue</a:t>
            </a:r>
            <a:r>
              <a:rPr lang="en-GB" sz="1900" b="0" i="1" strike="noStrike" spc="-1" dirty="0">
                <a:solidFill>
                  <a:srgbClr val="000000"/>
                </a:solidFill>
                <a:latin typeface="Calibri"/>
                <a:ea typeface="ＭＳ Ｐゴシック"/>
              </a:rPr>
              <a:t> des </a:t>
            </a:r>
            <a:r>
              <a:rPr lang="en-GB" sz="1900" b="0" i="1" strike="noStrike" spc="-1" dirty="0" err="1">
                <a:solidFill>
                  <a:srgbClr val="000000"/>
                </a:solidFill>
                <a:latin typeface="Calibri"/>
                <a:ea typeface="ＭＳ Ｐゴシック"/>
              </a:rPr>
              <a:t>données</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requises</a:t>
            </a:r>
            <a:r>
              <a:rPr lang="en-GB" sz="1900" b="0" i="1" strike="noStrike" spc="-1" dirty="0">
                <a:solidFill>
                  <a:srgbClr val="000000"/>
                </a:solidFill>
                <a:latin typeface="Calibri"/>
                <a:ea typeface="ＭＳ Ｐゴシック"/>
              </a:rPr>
              <a:t> </a:t>
            </a:r>
            <a:endParaRPr lang="en-GB" sz="1900" b="0" strike="noStrike" spc="-1" dirty="0">
              <a:latin typeface="Arial"/>
            </a:endParaRPr>
          </a:p>
          <a:p>
            <a:pPr marL="343080" indent="-342720" algn="ctr">
              <a:lnSpc>
                <a:spcPct val="80000"/>
              </a:lnSpc>
              <a:spcBef>
                <a:spcPts val="601"/>
              </a:spcBef>
              <a:spcAft>
                <a:spcPts val="1199"/>
              </a:spcAft>
              <a:buClr>
                <a:srgbClr val="000000"/>
              </a:buClr>
              <a:buFont typeface="Arial"/>
              <a:buChar char="•"/>
            </a:pPr>
            <a:r>
              <a:rPr lang="en-GB" sz="1900" b="0" i="1" strike="noStrike" spc="-1" dirty="0">
                <a:solidFill>
                  <a:srgbClr val="000000"/>
                </a:solidFill>
                <a:latin typeface="Calibri"/>
                <a:ea typeface="ＭＳ Ｐゴシック"/>
              </a:rPr>
              <a:t>Les </a:t>
            </a:r>
            <a:r>
              <a:rPr lang="en-GB" sz="1900" b="0" i="1" strike="noStrike" spc="-1" dirty="0" err="1">
                <a:solidFill>
                  <a:srgbClr val="000000"/>
                </a:solidFill>
                <a:latin typeface="Calibri"/>
                <a:ea typeface="ＭＳ Ｐゴシック"/>
              </a:rPr>
              <a:t>données</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requises</a:t>
            </a:r>
            <a:r>
              <a:rPr lang="en-GB" sz="1900" b="0" i="1" strike="noStrike" spc="-1" dirty="0">
                <a:solidFill>
                  <a:srgbClr val="000000"/>
                </a:solidFill>
                <a:latin typeface="Calibri"/>
                <a:ea typeface="ＭＳ Ｐゴシック"/>
              </a:rPr>
              <a:t> par </a:t>
            </a:r>
            <a:r>
              <a:rPr lang="en-GB" sz="1900" b="0" i="1" strike="noStrike" spc="-1" dirty="0" err="1">
                <a:solidFill>
                  <a:srgbClr val="000000"/>
                </a:solidFill>
                <a:latin typeface="Calibri"/>
                <a:ea typeface="ＭＳ Ｐゴシック"/>
              </a:rPr>
              <a:t>l'enquête</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doivent</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être</a:t>
            </a:r>
            <a:r>
              <a:rPr lang="en-GB" sz="1900" b="0" i="1" strike="noStrike" spc="-1" dirty="0">
                <a:solidFill>
                  <a:srgbClr val="000000"/>
                </a:solidFill>
                <a:latin typeface="Calibri"/>
                <a:ea typeface="ＭＳ Ｐゴシック"/>
              </a:rPr>
              <a:t> </a:t>
            </a:r>
            <a:r>
              <a:rPr lang="en-GB" sz="1900" b="0" i="1" strike="noStrike" spc="-1" dirty="0" err="1">
                <a:solidFill>
                  <a:srgbClr val="000000"/>
                </a:solidFill>
                <a:latin typeface="Calibri"/>
                <a:ea typeface="ＭＳ Ｐゴシック"/>
              </a:rPr>
              <a:t>déterminées</a:t>
            </a:r>
            <a:r>
              <a:rPr lang="en-GB" sz="1900" b="0" i="1" strike="noStrike" spc="-1" dirty="0">
                <a:solidFill>
                  <a:srgbClr val="000000"/>
                </a:solidFill>
                <a:latin typeface="Calibri"/>
                <a:ea typeface="ＭＳ Ｐゴシック"/>
              </a:rPr>
              <a:t> au </a:t>
            </a:r>
            <a:r>
              <a:rPr lang="en-GB" sz="1900" b="0" i="1" strike="noStrike" spc="-1" dirty="0" err="1">
                <a:solidFill>
                  <a:srgbClr val="000000"/>
                </a:solidFill>
                <a:latin typeface="Calibri"/>
                <a:ea typeface="ＭＳ Ｐゴシック"/>
              </a:rPr>
              <a:t>préalable</a:t>
            </a:r>
            <a:endParaRPr lang="en-GB" sz="1900" b="0" strike="noStrike" spc="-1" dirty="0">
              <a:latin typeface="Arial"/>
            </a:endParaRPr>
          </a:p>
          <a:p>
            <a:pPr algn="ctr">
              <a:lnSpc>
                <a:spcPct val="80000"/>
              </a:lnSpc>
              <a:spcBef>
                <a:spcPts val="601"/>
              </a:spcBef>
              <a:spcAft>
                <a:spcPts val="1199"/>
              </a:spcAft>
            </a:pPr>
            <a:endParaRPr lang="en-GB" sz="1900" b="0" strike="noStrike" spc="-1" dirty="0">
              <a:latin typeface="Arial"/>
            </a:endParaRPr>
          </a:p>
          <a:p>
            <a:pPr algn="ctr">
              <a:lnSpc>
                <a:spcPct val="80000"/>
              </a:lnSpc>
              <a:spcBef>
                <a:spcPts val="601"/>
              </a:spcBef>
              <a:spcAft>
                <a:spcPts val="1199"/>
              </a:spcAft>
            </a:pPr>
            <a:endParaRPr lang="en-GB" sz="1900" b="0" strike="noStrike" spc="-1" dirty="0">
              <a:latin typeface="Arial"/>
            </a:endParaRPr>
          </a:p>
          <a:p>
            <a:pPr algn="ctr">
              <a:lnSpc>
                <a:spcPct val="80000"/>
              </a:lnSpc>
              <a:spcBef>
                <a:spcPts val="601"/>
              </a:spcBef>
              <a:spcAft>
                <a:spcPts val="1199"/>
              </a:spcAft>
            </a:pPr>
            <a:endParaRPr lang="en-GB" sz="1900" b="0" strike="noStrike" spc="-1" dirty="0">
              <a:latin typeface="Arial"/>
            </a:endParaRPr>
          </a:p>
        </p:txBody>
      </p:sp>
      <p:sp>
        <p:nvSpPr>
          <p:cNvPr id="5" name="CustomShape 1">
            <a:extLst>
              <a:ext uri="{FF2B5EF4-FFF2-40B4-BE49-F238E27FC236}">
                <a16:creationId xmlns:a16="http://schemas.microsoft.com/office/drawing/2014/main" xmlns="" id="{B0BC7C8B-0687-4417-A164-8E17E571DBEF}"/>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extShape 1"/>
          <p:cNvSpPr txBox="1"/>
          <p:nvPr/>
        </p:nvSpPr>
        <p:spPr>
          <a:xfrm>
            <a:off x="628560" y="1825560"/>
            <a:ext cx="7886520" cy="4350960"/>
          </a:xfrm>
          <a:prstGeom prst="rect">
            <a:avLst/>
          </a:prstGeom>
          <a:noFill/>
          <a:ln>
            <a:noFill/>
          </a:ln>
        </p:spPr>
        <p:txBody>
          <a:bodyPr>
            <a:noAutofit/>
          </a:bodyPr>
          <a:lstStyle/>
          <a:p>
            <a:pPr marL="228600" indent="-228240" algn="just">
              <a:lnSpc>
                <a:spcPct val="90000"/>
              </a:lnSpc>
              <a:spcBef>
                <a:spcPts val="1001"/>
              </a:spcBef>
              <a:buClr>
                <a:srgbClr val="000000"/>
              </a:buClr>
              <a:buFont typeface="Arial"/>
              <a:buChar char="•"/>
            </a:pPr>
            <a:r>
              <a:rPr lang="en-US" sz="2800" b="0" strike="noStrike" spc="-1">
                <a:solidFill>
                  <a:srgbClr val="000000"/>
                </a:solidFill>
                <a:latin typeface="Calibri"/>
              </a:rPr>
              <a:t>Permettre aux participants de comprendre les éléments des pouvoirs de procédure liés à la préservation des données informatiques stockées, à la divulgation partielle des données relatives au trafic et aux ordonnances de production, la portée des pouvoirs de procédure et les conditions et garanties liées à leur application.</a:t>
            </a:r>
          </a:p>
        </p:txBody>
      </p:sp>
      <p:sp>
        <p:nvSpPr>
          <p:cNvPr id="370" name="TextShape 2"/>
          <p:cNvSpPr txBox="1"/>
          <p:nvPr/>
        </p:nvSpPr>
        <p:spPr>
          <a:xfrm>
            <a:off x="6458040" y="6356520"/>
            <a:ext cx="2057040" cy="364680"/>
          </a:xfrm>
          <a:prstGeom prst="rect">
            <a:avLst/>
          </a:prstGeom>
          <a:noFill/>
          <a:ln>
            <a:noFill/>
          </a:ln>
        </p:spPr>
        <p:txBody>
          <a:bodyPr anchor="ctr">
            <a:noAutofit/>
          </a:bodyPr>
          <a:lstStyle/>
          <a:p>
            <a:pPr algn="r">
              <a:lnSpc>
                <a:spcPct val="100000"/>
              </a:lnSpc>
            </a:pPr>
            <a:fld id="{15AEAA4D-D31B-451B-8B0A-B567EF6427D3}" type="slidenum">
              <a:rPr lang="en-GB" sz="1200" b="0" strike="noStrike" spc="-1">
                <a:solidFill>
                  <a:srgbClr val="8B8B8B"/>
                </a:solidFill>
                <a:latin typeface="Calibri"/>
              </a:rPr>
              <a:t>3</a:t>
            </a:fld>
            <a:endParaRPr lang="en-GB" sz="1200" b="0" strike="noStrike" spc="-1">
              <a:latin typeface="Times New Roman"/>
            </a:endParaRPr>
          </a:p>
        </p:txBody>
      </p:sp>
      <p:sp>
        <p:nvSpPr>
          <p:cNvPr id="371" name="TextShape 3"/>
          <p:cNvSpPr txBox="1"/>
          <p:nvPr/>
        </p:nvSpPr>
        <p:spPr>
          <a:xfrm>
            <a:off x="2570040" y="0"/>
            <a:ext cx="6573600" cy="1043280"/>
          </a:xfrm>
          <a:prstGeom prst="rect">
            <a:avLst/>
          </a:prstGeom>
          <a:noFill/>
          <a:ln>
            <a:noFill/>
          </a:ln>
        </p:spPr>
        <p:txBody>
          <a:bodyPr anchor="ctr">
            <a:noAutofit/>
          </a:bodyPr>
          <a:lstStyle/>
          <a:p>
            <a:pPr algn="r">
              <a:lnSpc>
                <a:spcPct val="90000"/>
              </a:lnSpc>
              <a:spcBef>
                <a:spcPts val="1001"/>
              </a:spcBef>
            </a:pPr>
            <a:r>
              <a:rPr lang="en-US" sz="3200" b="0" strike="noStrike" spc="-1">
                <a:solidFill>
                  <a:srgbClr val="FFFFFF"/>
                </a:solidFill>
                <a:latin typeface="Verdana"/>
              </a:rPr>
              <a:t>Objectif de la Session</a:t>
            </a:r>
            <a:endParaRPr lang="en-US" sz="3200" b="0" strike="noStrike" spc="-1">
              <a:solidFill>
                <a:srgbClr val="000000"/>
              </a:solidFill>
              <a:latin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CustomShape 1"/>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pic>
        <p:nvPicPr>
          <p:cNvPr id="460" name="Picture 2"/>
          <p:cNvPicPr/>
          <p:nvPr/>
        </p:nvPicPr>
        <p:blipFill>
          <a:blip r:embed="rId3"/>
          <a:srcRect t="4717" r="8764" b="9798"/>
          <a:stretch/>
        </p:blipFill>
        <p:spPr>
          <a:xfrm>
            <a:off x="1439640" y="1213200"/>
            <a:ext cx="6372360" cy="5239800"/>
          </a:xfrm>
          <a:prstGeom prst="rect">
            <a:avLst/>
          </a:prstGeom>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CustomShape 1"/>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a:t>
            </a:r>
            <a:r>
              <a:rPr lang="fr-FR" sz="1600" b="1" spc="-1" dirty="0">
                <a:solidFill>
                  <a:srgbClr val="FF0000"/>
                </a:solidFill>
                <a:latin typeface="Calibri"/>
              </a:rPr>
              <a:t>personne présente sur son territoire</a:t>
            </a:r>
            <a:r>
              <a:rPr lang="fr-FR" sz="1600" spc="-1" dirty="0">
                <a:solidFill>
                  <a:srgbClr val="000000"/>
                </a:solidFill>
                <a:latin typeface="Calibri"/>
              </a:rPr>
              <a:t> de communiquer les données informatiques spécifiées, en sa possession ou sous son contrôle,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en sa possession ou sous son contrôle relatives aux abonnés et concernant de tels services.</a:t>
            </a:r>
            <a:endParaRPr lang="en-GB" sz="1600" spc="-1" dirty="0">
              <a:solidFill>
                <a:srgbClr val="000000"/>
              </a:solidFill>
              <a:latin typeface="Calibri"/>
            </a:endParaRPr>
          </a:p>
        </p:txBody>
      </p:sp>
      <p:sp>
        <p:nvSpPr>
          <p:cNvPr id="462" name="CustomShape 2"/>
          <p:cNvSpPr/>
          <p:nvPr/>
        </p:nvSpPr>
        <p:spPr>
          <a:xfrm>
            <a:off x="4289040" y="1337040"/>
            <a:ext cx="4465440" cy="147587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Toute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personne</a:t>
            </a:r>
            <a:r>
              <a:rPr lang="en-GB" dirty="0">
                <a:latin typeface="Calibri Light" panose="020F0302020204030204" pitchFamily="34" charset="0"/>
                <a:cs typeface="Calibri Light" panose="020F0302020204030204" pitchFamily="34" charset="0"/>
              </a:rPr>
              <a:t>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(y </a:t>
            </a:r>
            <a:r>
              <a:rPr lang="en-GB" dirty="0" err="1">
                <a:latin typeface="Calibri Light" panose="020F0302020204030204" pitchFamily="34" charset="0"/>
                <a:cs typeface="Calibri Light" panose="020F0302020204030204" pitchFamily="34" charset="0"/>
              </a:rPr>
              <a:t>compris</a:t>
            </a:r>
            <a:r>
              <a:rPr lang="en-GB" dirty="0">
                <a:latin typeface="Calibri Light" panose="020F0302020204030204" pitchFamily="34" charset="0"/>
                <a:cs typeface="Calibri Light" panose="020F0302020204030204" pitchFamily="34" charset="0"/>
              </a:rPr>
              <a:t> 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localisation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n'est</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pertinente</a:t>
            </a:r>
            <a:endParaRPr lang="en-GB" dirty="0">
              <a:latin typeface="Calibri Light" panose="020F0302020204030204" pitchFamily="34" charset="0"/>
              <a:cs typeface="Calibri Light" panose="020F0302020204030204" pitchFamily="34" charset="0"/>
            </a:endParaRPr>
          </a:p>
        </p:txBody>
      </p:sp>
      <p:sp>
        <p:nvSpPr>
          <p:cNvPr id="5" name="CustomShape 1">
            <a:extLst>
              <a:ext uri="{FF2B5EF4-FFF2-40B4-BE49-F238E27FC236}">
                <a16:creationId xmlns:a16="http://schemas.microsoft.com/office/drawing/2014/main" xmlns="" id="{C1292711-22C3-4392-8B69-401607A27738}"/>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CustomShape 2"/>
          <p:cNvSpPr/>
          <p:nvPr/>
        </p:nvSpPr>
        <p:spPr>
          <a:xfrm>
            <a:off x="4275360" y="1287360"/>
            <a:ext cx="418716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Concerne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toutes</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informatiques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contenu</a:t>
            </a:r>
            <a:r>
              <a:rPr lang="en-GB" dirty="0">
                <a:latin typeface="Calibri Light" panose="020F0302020204030204" pitchFamily="34" charset="0"/>
                <a:cs typeface="Calibri Light" panose="020F0302020204030204" pitchFamily="34" charset="0"/>
              </a:rPr>
              <a:t> du </a:t>
            </a:r>
            <a:r>
              <a:rPr lang="en-GB" dirty="0" err="1">
                <a:latin typeface="Calibri Light" panose="020F0302020204030204" pitchFamily="34" charset="0"/>
                <a:cs typeface="Calibri Light" panose="020F0302020204030204" pitchFamily="34" charset="0"/>
              </a:rPr>
              <a:t>trafic</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autres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électroniques</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L'ordonnance</a:t>
            </a:r>
            <a:r>
              <a:rPr lang="en-GB" dirty="0">
                <a:latin typeface="Calibri Light" panose="020F0302020204030204" pitchFamily="34" charset="0"/>
                <a:cs typeface="Calibri Light" panose="020F0302020204030204" pitchFamily="34" charset="0"/>
              </a:rPr>
              <a:t> doit </a:t>
            </a:r>
            <a:r>
              <a:rPr lang="en-GB" dirty="0" err="1">
                <a:latin typeface="Calibri Light" panose="020F0302020204030204" pitchFamily="34" charset="0"/>
                <a:cs typeface="Calibri Light" panose="020F0302020204030204" pitchFamily="34" charset="0"/>
              </a:rPr>
              <a:t>spécifier</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elle</a:t>
            </a:r>
            <a:r>
              <a:rPr lang="en-GB" dirty="0">
                <a:latin typeface="Calibri Light" panose="020F0302020204030204" pitchFamily="34" charset="0"/>
                <a:cs typeface="Calibri Light" panose="020F0302020204030204" pitchFamily="34" charset="0"/>
              </a:rPr>
              <a:t> ne peut pas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générale</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Autorisé</a:t>
            </a:r>
            <a:r>
              <a:rPr lang="en-GB" dirty="0">
                <a:latin typeface="Calibri Light" panose="020F0302020204030204" pitchFamily="34" charset="0"/>
                <a:cs typeface="Calibri Light" panose="020F0302020204030204" pitchFamily="34" charset="0"/>
              </a:rPr>
              <a:t> : </a:t>
            </a:r>
            <a:r>
              <a:rPr lang="en-GB" dirty="0" err="1">
                <a:latin typeface="Calibri Light" panose="020F0302020204030204" pitchFamily="34" charset="0"/>
                <a:cs typeface="Calibri Light" panose="020F0302020204030204" pitchFamily="34" charset="0"/>
              </a:rPr>
              <a:t>Ordonner</a:t>
            </a:r>
            <a:r>
              <a:rPr lang="en-GB" dirty="0">
                <a:latin typeface="Calibri Light" panose="020F0302020204030204" pitchFamily="34" charset="0"/>
                <a:cs typeface="Calibri Light" panose="020F0302020204030204" pitchFamily="34" charset="0"/>
              </a:rPr>
              <a:t> la production de </a:t>
            </a:r>
            <a:r>
              <a:rPr lang="en-GB" dirty="0" err="1">
                <a:latin typeface="Calibri Light" panose="020F0302020204030204" pitchFamily="34" charset="0"/>
                <a:cs typeface="Calibri Light" panose="020F0302020204030204" pitchFamily="34" charset="0"/>
              </a:rPr>
              <a:t>l'adresse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associée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un nom particulier.</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Non </a:t>
            </a:r>
            <a:r>
              <a:rPr lang="en-GB" dirty="0" err="1">
                <a:latin typeface="Calibri Light" panose="020F0302020204030204" pitchFamily="34" charset="0"/>
                <a:cs typeface="Calibri Light" panose="020F0302020204030204" pitchFamily="34" charset="0"/>
              </a:rPr>
              <a:t>autorisé</a:t>
            </a:r>
            <a:r>
              <a:rPr lang="en-GB" dirty="0">
                <a:latin typeface="Calibri Light" panose="020F0302020204030204" pitchFamily="34" charset="0"/>
                <a:cs typeface="Calibri Light" panose="020F0302020204030204" pitchFamily="34" charset="0"/>
              </a:rPr>
              <a:t> : </a:t>
            </a:r>
            <a:r>
              <a:rPr lang="en-GB" dirty="0" err="1">
                <a:latin typeface="Calibri Light" panose="020F0302020204030204" pitchFamily="34" charset="0"/>
                <a:cs typeface="Calibri Light" panose="020F0302020204030204" pitchFamily="34" charset="0"/>
              </a:rPr>
              <a:t>Ordonner</a:t>
            </a:r>
            <a:r>
              <a:rPr lang="en-GB" dirty="0">
                <a:latin typeface="Calibri Light" panose="020F0302020204030204" pitchFamily="34" charset="0"/>
                <a:cs typeface="Calibri Light" panose="020F0302020204030204" pitchFamily="34" charset="0"/>
              </a:rPr>
              <a:t> la production de </a:t>
            </a:r>
            <a:r>
              <a:rPr lang="en-GB" dirty="0" err="1">
                <a:latin typeface="Calibri Light" panose="020F0302020204030204" pitchFamily="34" charset="0"/>
                <a:cs typeface="Calibri Light" panose="020F0302020204030204" pitchFamily="34" charset="0"/>
              </a:rPr>
              <a:t>toutes</a:t>
            </a:r>
            <a:r>
              <a:rPr lang="en-GB" dirty="0">
                <a:latin typeface="Calibri Light" panose="020F0302020204030204" pitchFamily="34" charset="0"/>
                <a:cs typeface="Calibri Light" panose="020F0302020204030204" pitchFamily="34" charset="0"/>
              </a:rPr>
              <a:t> les communications par </a:t>
            </a:r>
            <a:r>
              <a:rPr lang="en-GB" dirty="0" err="1">
                <a:latin typeface="Calibri Light" panose="020F0302020204030204" pitchFamily="34" charset="0"/>
                <a:cs typeface="Calibri Light" panose="020F0302020204030204" pitchFamily="34" charset="0"/>
              </a:rPr>
              <a:t>courrier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électronique</a:t>
            </a:r>
            <a:r>
              <a:rPr lang="en-GB" dirty="0">
                <a:latin typeface="Calibri Light" panose="020F0302020204030204" pitchFamily="34" charset="0"/>
                <a:cs typeface="Calibri Light" panose="020F0302020204030204" pitchFamily="34" charset="0"/>
              </a:rPr>
              <a:t> au </a:t>
            </a:r>
            <a:r>
              <a:rPr lang="en-GB" dirty="0" err="1">
                <a:latin typeface="Calibri Light" panose="020F0302020204030204" pitchFamily="34" charset="0"/>
                <a:cs typeface="Calibri Light" panose="020F0302020204030204" pitchFamily="34" charset="0"/>
              </a:rPr>
              <a:t>cours</a:t>
            </a:r>
            <a:r>
              <a:rPr lang="en-GB" dirty="0">
                <a:latin typeface="Calibri Light" panose="020F0302020204030204" pitchFamily="34" charset="0"/>
                <a:cs typeface="Calibri Light" panose="020F0302020204030204" pitchFamily="34" charset="0"/>
              </a:rPr>
              <a:t> des trois </a:t>
            </a:r>
            <a:r>
              <a:rPr lang="en-GB" dirty="0" err="1">
                <a:latin typeface="Calibri Light" panose="020F0302020204030204" pitchFamily="34" charset="0"/>
                <a:cs typeface="Calibri Light" panose="020F0302020204030204" pitchFamily="34" charset="0"/>
              </a:rPr>
              <a:t>dernières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associées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un nom particulier</a:t>
            </a:r>
            <a:r>
              <a:rPr lang="en-GB" dirty="0"/>
              <a:t>.</a:t>
            </a:r>
          </a:p>
        </p:txBody>
      </p:sp>
      <p:sp>
        <p:nvSpPr>
          <p:cNvPr id="5" name="CustomShape 1">
            <a:extLst>
              <a:ext uri="{FF2B5EF4-FFF2-40B4-BE49-F238E27FC236}">
                <a16:creationId xmlns:a16="http://schemas.microsoft.com/office/drawing/2014/main" xmlns="" id="{6A6FE86D-F49E-4C30-A07B-F28D386D7665}"/>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6" name="CustomShape 1">
            <a:extLst>
              <a:ext uri="{FF2B5EF4-FFF2-40B4-BE49-F238E27FC236}">
                <a16:creationId xmlns:a16="http://schemas.microsoft.com/office/drawing/2014/main" xmlns="" id="{7F5DB838-F152-4759-8DD5-17DCA8E6B254}"/>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a:t>
            </a:r>
            <a:r>
              <a:rPr lang="fr-FR" sz="1600" b="1" spc="-1" dirty="0">
                <a:solidFill>
                  <a:srgbClr val="FF0000"/>
                </a:solidFill>
                <a:latin typeface="Calibri"/>
              </a:rPr>
              <a:t>données informatiques spécifiées</a:t>
            </a:r>
            <a:r>
              <a:rPr lang="fr-FR" sz="1600" spc="-1" dirty="0">
                <a:solidFill>
                  <a:srgbClr val="000000"/>
                </a:solidFill>
                <a:latin typeface="Calibri"/>
              </a:rPr>
              <a:t>, en sa possession ou sous son contrôle,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en sa possession ou sous son contrôle relatives aux abonnés et concernant de tels services.</a:t>
            </a:r>
            <a:endParaRPr lang="en-GB" sz="1600" spc="-1" dirty="0">
              <a:solidFill>
                <a:srgbClr val="000000"/>
              </a:solidFill>
              <a:latin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CustomShape 2"/>
          <p:cNvSpPr/>
          <p:nvPr/>
        </p:nvSpPr>
        <p:spPr>
          <a:xfrm>
            <a:off x="4343400" y="1337040"/>
            <a:ext cx="4128840" cy="393808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 peut </a:t>
            </a:r>
            <a:r>
              <a:rPr lang="en-GB" dirty="0" err="1">
                <a:latin typeface="Calibri Light" panose="020F0302020204030204" pitchFamily="34" charset="0"/>
                <a:cs typeface="Calibri Light" panose="020F0302020204030204" pitchFamily="34" charset="0"/>
              </a:rPr>
              <a:t>soit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avoir</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possession physique</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possession constructive (libre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sa</a:t>
            </a:r>
            <a:r>
              <a:rPr lang="en-GB" dirty="0">
                <a:latin typeface="Calibri Light" panose="020F0302020204030204" pitchFamily="34" charset="0"/>
                <a:cs typeface="Calibri Light" panose="020F0302020204030204" pitchFamily="34" charset="0"/>
              </a:rPr>
              <a:t> production)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localisation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n'a</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d'importance</a:t>
            </a:r>
            <a:r>
              <a:rPr lang="en-GB" dirty="0">
                <a:latin typeface="Calibri Light" panose="020F0302020204030204" pitchFamily="34" charset="0"/>
                <a:cs typeface="Calibri Light" panose="020F0302020204030204" pitchFamily="34" charset="0"/>
              </a:rPr>
              <a:t> tant que le </a:t>
            </a:r>
            <a:r>
              <a:rPr lang="en-GB" dirty="0" err="1">
                <a:latin typeface="Calibri Light" panose="020F0302020204030204" pitchFamily="34" charset="0"/>
                <a:cs typeface="Calibri Light" panose="020F0302020204030204" pitchFamily="34" charset="0"/>
              </a:rPr>
              <a:t>prestataire</a:t>
            </a:r>
            <a:r>
              <a:rPr lang="en-GB" dirty="0">
                <a:latin typeface="Calibri Light" panose="020F0302020204030204" pitchFamily="34" charset="0"/>
                <a:cs typeface="Calibri Light" panose="020F0302020204030204" pitchFamily="34" charset="0"/>
              </a:rPr>
              <a:t> de services les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comprend</a:t>
            </a:r>
            <a:r>
              <a:rPr lang="en-GB" dirty="0">
                <a:latin typeface="Calibri Light" panose="020F0302020204030204" pitchFamily="34" charset="0"/>
                <a:cs typeface="Calibri Light" panose="020F0302020204030204" pitchFamily="34" charset="0"/>
              </a:rPr>
              <a:t> pas la </a:t>
            </a:r>
            <a:r>
              <a:rPr lang="en-GB" dirty="0" err="1">
                <a:latin typeface="Calibri Light" panose="020F0302020204030204" pitchFamily="34" charset="0"/>
                <a:cs typeface="Calibri Light" panose="020F0302020204030204" pitchFamily="34" charset="0"/>
              </a:rPr>
              <a:t>capacité</a:t>
            </a:r>
            <a:r>
              <a:rPr lang="en-GB" dirty="0">
                <a:latin typeface="Calibri Light" panose="020F0302020204030204" pitchFamily="34" charset="0"/>
                <a:cs typeface="Calibri Light" panose="020F0302020204030204" pitchFamily="34" charset="0"/>
              </a:rPr>
              <a:t> technique </a:t>
            </a:r>
            <a:r>
              <a:rPr lang="en-GB" dirty="0" err="1">
                <a:latin typeface="Calibri Light" panose="020F0302020204030204" pitchFamily="34" charset="0"/>
                <a:cs typeface="Calibri Light" panose="020F0302020204030204" pitchFamily="34" charset="0"/>
              </a:rPr>
              <a:t>d'accéder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distance qui ne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pas sous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légitime</a:t>
            </a:r>
            <a:r>
              <a:rPr lang="en-GB" dirty="0">
                <a:latin typeface="Calibri Light" panose="020F0302020204030204" pitchFamily="34" charset="0"/>
                <a:cs typeface="Calibri Light" panose="020F0302020204030204" pitchFamily="34" charset="0"/>
              </a:rPr>
              <a:t>.</a:t>
            </a:r>
          </a:p>
        </p:txBody>
      </p:sp>
      <p:sp>
        <p:nvSpPr>
          <p:cNvPr id="5" name="CustomShape 1">
            <a:extLst>
              <a:ext uri="{FF2B5EF4-FFF2-40B4-BE49-F238E27FC236}">
                <a16:creationId xmlns:a16="http://schemas.microsoft.com/office/drawing/2014/main" xmlns="" id="{ED7739D0-A32D-4163-BC5D-683399674A90}"/>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6" name="CustomShape 1">
            <a:extLst>
              <a:ext uri="{FF2B5EF4-FFF2-40B4-BE49-F238E27FC236}">
                <a16:creationId xmlns:a16="http://schemas.microsoft.com/office/drawing/2014/main" xmlns="" id="{802047AB-BB53-4AB5-9FBC-3BBB820850D7}"/>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a:t>
            </a:r>
            <a:r>
              <a:rPr lang="fr-FR" sz="1600" b="1" spc="-1" dirty="0">
                <a:solidFill>
                  <a:srgbClr val="FF0000"/>
                </a:solidFill>
                <a:latin typeface="Calibri"/>
              </a:rPr>
              <a:t>en sa possession ou sous son contrôle</a:t>
            </a:r>
            <a:r>
              <a:rPr lang="fr-FR" sz="1600" spc="-1" dirty="0">
                <a:solidFill>
                  <a:srgbClr val="000000"/>
                </a:solidFill>
                <a:latin typeface="Calibri"/>
              </a:rPr>
              <a:t>,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en sa possession ou sous son contrôle relatives aux abonnés et concernant de tels services.</a:t>
            </a:r>
            <a:endParaRPr lang="en-GB" sz="1600" spc="-1" dirty="0">
              <a:solidFill>
                <a:srgbClr val="000000"/>
              </a:solidFill>
              <a:latin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ustomShape 2"/>
          <p:cNvSpPr/>
          <p:nvPr/>
        </p:nvSpPr>
        <p:spPr>
          <a:xfrm>
            <a:off x="4289040" y="1337040"/>
            <a:ext cx="4212720" cy="147587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concerne</a:t>
            </a:r>
            <a:r>
              <a:rPr lang="en-GB" dirty="0">
                <a:latin typeface="Calibri Light" panose="020F0302020204030204" pitchFamily="34" charset="0"/>
                <a:cs typeface="Calibri Light" panose="020F0302020204030204" pitchFamily="34" charset="0"/>
              </a:rPr>
              <a:t> que les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existantes</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N'impose</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d'obligation</a:t>
            </a:r>
            <a:r>
              <a:rPr lang="en-GB" dirty="0">
                <a:latin typeface="Calibri Light" panose="020F0302020204030204" pitchFamily="34" charset="0"/>
                <a:cs typeface="Calibri Light" panose="020F0302020204030204" pitchFamily="34" charset="0"/>
              </a:rPr>
              <a:t> de conservation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p>
        </p:txBody>
      </p:sp>
      <p:sp>
        <p:nvSpPr>
          <p:cNvPr id="5" name="CustomShape 1">
            <a:extLst>
              <a:ext uri="{FF2B5EF4-FFF2-40B4-BE49-F238E27FC236}">
                <a16:creationId xmlns:a16="http://schemas.microsoft.com/office/drawing/2014/main" xmlns="" id="{C016C50A-6969-4350-958F-19C85100FB15}"/>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6" name="CustomShape 1">
            <a:extLst>
              <a:ext uri="{FF2B5EF4-FFF2-40B4-BE49-F238E27FC236}">
                <a16:creationId xmlns:a16="http://schemas.microsoft.com/office/drawing/2014/main" xmlns="" id="{2F30B366-5B8D-4EB0-A9A3-FF12F82F6630}"/>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en sa possession ou sous son contrôle, qui sont stockées dans </a:t>
            </a:r>
            <a:r>
              <a:rPr lang="fr-FR" sz="1600" b="1" spc="-1" dirty="0">
                <a:solidFill>
                  <a:srgbClr val="FF0000"/>
                </a:solidFill>
                <a:latin typeface="Calibri"/>
              </a:rPr>
              <a:t>un système informatique ou un support de stockage informatique</a:t>
            </a:r>
            <a:r>
              <a:rPr lang="fr-FR" sz="1600" spc="-1" dirty="0">
                <a:solidFill>
                  <a:srgbClr val="000000"/>
                </a:solidFill>
                <a:latin typeface="Calibri"/>
              </a:rPr>
              <a:t>;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en sa possession ou sous son contrôle relatives aux abonnés et concernant de tels services.</a:t>
            </a:r>
            <a:endParaRPr lang="en-GB" sz="1600" spc="-1" dirty="0">
              <a:solidFill>
                <a:srgbClr val="000000"/>
              </a:solidFill>
              <a:latin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CustomShape 2"/>
          <p:cNvSpPr/>
          <p:nvPr/>
        </p:nvSpPr>
        <p:spPr>
          <a:xfrm>
            <a:off x="4275360" y="1287360"/>
            <a:ext cx="4304160" cy="673885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 ne doit pas </a:t>
            </a:r>
            <a:r>
              <a:rPr lang="en-GB" dirty="0" err="1">
                <a:latin typeface="Calibri Light" panose="020F0302020204030204" pitchFamily="34" charset="0"/>
                <a:cs typeface="Calibri Light" panose="020F0302020204030204" pitchFamily="34" charset="0"/>
              </a:rPr>
              <a:t>nécessairement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situé</a:t>
            </a:r>
            <a:r>
              <a:rPr lang="en-GB" dirty="0">
                <a:latin typeface="Calibri Light" panose="020F0302020204030204" pitchFamily="34" charset="0"/>
                <a:cs typeface="Calibri Light" panose="020F0302020204030204" pitchFamily="34" charset="0"/>
              </a:rPr>
              <a:t>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tant </a:t>
            </a:r>
            <a:r>
              <a:rPr lang="en-GB" dirty="0" err="1">
                <a:latin typeface="Calibri Light" panose="020F0302020204030204" pitchFamily="34" charset="0"/>
                <a:cs typeface="Calibri Light" panose="020F0302020204030204" pitchFamily="34" charset="0"/>
              </a:rPr>
              <a:t>qu'il</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offre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ses</a:t>
            </a:r>
            <a:r>
              <a:rPr lang="en-GB" dirty="0">
                <a:latin typeface="Calibri Light" panose="020F0302020204030204" pitchFamily="34" charset="0"/>
                <a:cs typeface="Calibri Light" panose="020F0302020204030204" pitchFamily="34" charset="0"/>
              </a:rPr>
              <a:t> services"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a:t>
            </a:r>
          </a:p>
          <a:p>
            <a:pPr marL="343080" indent="-342720" algn="just">
              <a:buClr>
                <a:srgbClr val="000000"/>
              </a:buClr>
              <a:buFont typeface="Wingdings" charset="2"/>
              <a:buChar char=""/>
            </a:pPr>
            <a:r>
              <a:rPr lang="en-GB" dirty="0" err="1">
                <a:latin typeface="Calibri Light" panose="020F0302020204030204" pitchFamily="34" charset="0"/>
                <a:cs typeface="Calibri Light" panose="020F0302020204030204" pitchFamily="34" charset="0"/>
              </a:rPr>
              <a:t>Cela</a:t>
            </a:r>
            <a:r>
              <a:rPr lang="en-GB" dirty="0">
                <a:latin typeface="Calibri Light" panose="020F0302020204030204" pitchFamily="34" charset="0"/>
                <a:cs typeface="Calibri Light" panose="020F0302020204030204" pitchFamily="34" charset="0"/>
              </a:rPr>
              <a:t> peut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établi</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si</a:t>
            </a: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 </a:t>
            </a:r>
            <a:r>
              <a:rPr lang="en-GB" dirty="0" err="1">
                <a:latin typeface="Calibri Light" panose="020F0302020204030204" pitchFamily="34" charset="0"/>
                <a:cs typeface="Calibri Light" panose="020F0302020204030204" pitchFamily="34" charset="0"/>
              </a:rPr>
              <a:t>permet</a:t>
            </a:r>
            <a:r>
              <a:rPr lang="en-GB" dirty="0">
                <a:latin typeface="Calibri Light" panose="020F0302020204030204" pitchFamily="34" charset="0"/>
                <a:cs typeface="Calibri Light" panose="020F0302020204030204" pitchFamily="34" charset="0"/>
              </a:rPr>
              <a:t> aux </a:t>
            </a:r>
            <a:r>
              <a:rPr lang="en-GB" dirty="0" err="1">
                <a:latin typeface="Calibri Light" panose="020F0302020204030204" pitchFamily="34" charset="0"/>
                <a:cs typeface="Calibri Light" panose="020F0302020204030204" pitchFamily="34" charset="0"/>
              </a:rPr>
              <a:t>personnes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s'abonner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ses</a:t>
            </a:r>
            <a:r>
              <a:rPr lang="en-GB" dirty="0">
                <a:latin typeface="Calibri Light" panose="020F0302020204030204" pitchFamily="34" charset="0"/>
                <a:cs typeface="Calibri Light" panose="020F0302020204030204" pitchFamily="34" charset="0"/>
              </a:rPr>
              <a:t> services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(par </a:t>
            </a:r>
            <a:r>
              <a:rPr lang="en-GB" dirty="0" err="1">
                <a:latin typeface="Calibri Light" panose="020F0302020204030204" pitchFamily="34" charset="0"/>
                <a:cs typeface="Calibri Light" panose="020F0302020204030204" pitchFamily="34" charset="0"/>
              </a:rPr>
              <a:t>exemple</a:t>
            </a:r>
            <a:r>
              <a:rPr lang="en-GB" dirty="0">
                <a:latin typeface="Calibri Light" panose="020F0302020204030204" pitchFamily="34" charset="0"/>
                <a:cs typeface="Calibri Light" panose="020F0302020204030204" pitchFamily="34" charset="0"/>
              </a:rPr>
              <a:t>, il ne </a:t>
            </a:r>
            <a:r>
              <a:rPr lang="en-GB" dirty="0" err="1">
                <a:latin typeface="Calibri Light" panose="020F0302020204030204" pitchFamily="34" charset="0"/>
                <a:cs typeface="Calibri Light" panose="020F0302020204030204" pitchFamily="34" charset="0"/>
              </a:rPr>
              <a:t>bloque</a:t>
            </a:r>
            <a:r>
              <a:rPr lang="en-GB" dirty="0">
                <a:latin typeface="Calibri Light" panose="020F0302020204030204" pitchFamily="34" charset="0"/>
                <a:cs typeface="Calibri Light" panose="020F0302020204030204" pitchFamily="34" charset="0"/>
              </a:rPr>
              <a:t> pas les services) ; et</a:t>
            </a:r>
          </a:p>
          <a:p>
            <a:pPr marL="742950" lvl="1"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 a </a:t>
            </a:r>
            <a:r>
              <a:rPr lang="en-GB" dirty="0" err="1">
                <a:latin typeface="Calibri Light" panose="020F0302020204030204" pitchFamily="34" charset="0"/>
                <a:cs typeface="Calibri Light" panose="020F0302020204030204" pitchFamily="34" charset="0"/>
              </a:rPr>
              <a:t>établi</a:t>
            </a:r>
            <a:r>
              <a:rPr lang="en-GB" dirty="0">
                <a:latin typeface="Calibri Light" panose="020F0302020204030204" pitchFamily="34" charset="0"/>
                <a:cs typeface="Calibri Light" panose="020F0302020204030204" pitchFamily="34" charset="0"/>
              </a:rPr>
              <a:t> un lien </a:t>
            </a:r>
            <a:r>
              <a:rPr lang="en-GB" dirty="0" err="1">
                <a:latin typeface="Calibri Light" panose="020F0302020204030204" pitchFamily="34" charset="0"/>
                <a:cs typeface="Calibri Light" panose="020F0302020204030204" pitchFamily="34" charset="0"/>
              </a:rPr>
              <a:t>réel</a:t>
            </a:r>
            <a:r>
              <a:rPr lang="en-GB" dirty="0">
                <a:latin typeface="Calibri Light" panose="020F0302020204030204" pitchFamily="34" charset="0"/>
                <a:cs typeface="Calibri Light" panose="020F0302020204030204" pitchFamily="34" charset="0"/>
              </a:rPr>
              <a:t> et </a:t>
            </a:r>
            <a:r>
              <a:rPr lang="en-GB" dirty="0" err="1">
                <a:latin typeface="Calibri Light" panose="020F0302020204030204" pitchFamily="34" charset="0"/>
                <a:cs typeface="Calibri Light" panose="020F0302020204030204" pitchFamily="34" charset="0"/>
              </a:rPr>
              <a:t>substantiel</a:t>
            </a:r>
            <a:r>
              <a:rPr lang="en-GB" dirty="0">
                <a:latin typeface="Calibri Light" panose="020F0302020204030204" pitchFamily="34" charset="0"/>
                <a:cs typeface="Calibri Light" panose="020F0302020204030204" pitchFamily="34" charset="0"/>
              </a:rPr>
              <a:t> avec la </a:t>
            </a:r>
            <a:r>
              <a:rPr lang="en-GB" dirty="0" err="1">
                <a:latin typeface="Calibri Light" panose="020F0302020204030204" pitchFamily="34" charset="0"/>
                <a:cs typeface="Calibri Light" panose="020F0302020204030204" pitchFamily="34" charset="0"/>
              </a:rPr>
              <a:t>Partie</a:t>
            </a:r>
            <a:r>
              <a:rPr lang="en-GB" dirty="0">
                <a:latin typeface="Calibri Light" panose="020F0302020204030204" pitchFamily="34" charset="0"/>
                <a:cs typeface="Calibri Light" panose="020F0302020204030204" pitchFamily="34" charset="0"/>
              </a:rPr>
              <a:t> - par </a:t>
            </a:r>
            <a:r>
              <a:rPr lang="en-GB" dirty="0" err="1">
                <a:latin typeface="Calibri Light" panose="020F0302020204030204" pitchFamily="34" charset="0"/>
                <a:cs typeface="Calibri Light" panose="020F0302020204030204" pitchFamily="34" charset="0"/>
              </a:rPr>
              <a:t>exemple</a:t>
            </a:r>
            <a:r>
              <a:rPr lang="en-GB" dirty="0">
                <a:latin typeface="Calibri Light" panose="020F0302020204030204" pitchFamily="34" charset="0"/>
                <a:cs typeface="Calibri Light" panose="020F0302020204030204" pitchFamily="34" charset="0"/>
              </a:rPr>
              <a:t> :</a:t>
            </a:r>
          </a:p>
          <a:p>
            <a:pPr marL="1200150" lvl="2"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Publicité</a:t>
            </a:r>
            <a:r>
              <a:rPr lang="en-GB" dirty="0">
                <a:latin typeface="Calibri Light" panose="020F0302020204030204" pitchFamily="34" charset="0"/>
                <a:cs typeface="Calibri Light" panose="020F0302020204030204" pitchFamily="34" charset="0"/>
              </a:rPr>
              <a:t> locale et </a:t>
            </a:r>
            <a:r>
              <a:rPr lang="en-GB" dirty="0" err="1">
                <a:latin typeface="Calibri Light" panose="020F0302020204030204" pitchFamily="34" charset="0"/>
                <a:cs typeface="Calibri Light" panose="020F0302020204030204" pitchFamily="34" charset="0"/>
              </a:rPr>
              <a:t>publicité</a:t>
            </a:r>
            <a:r>
              <a:rPr lang="en-GB" dirty="0">
                <a:latin typeface="Calibri Light" panose="020F0302020204030204" pitchFamily="34" charset="0"/>
                <a:cs typeface="Calibri Light" panose="020F0302020204030204" pitchFamily="34" charset="0"/>
              </a:rPr>
              <a:t> dans la langue locale</a:t>
            </a:r>
          </a:p>
          <a:p>
            <a:pPr marL="1200150" lvl="2"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Utilisation des </a:t>
            </a:r>
            <a:r>
              <a:rPr lang="en-GB" dirty="0" err="1">
                <a:latin typeface="Calibri Light" panose="020F0302020204030204" pitchFamily="34" charset="0"/>
                <a:cs typeface="Calibri Light" panose="020F0302020204030204" pitchFamily="34" charset="0"/>
              </a:rPr>
              <a:t>informations</a:t>
            </a:r>
            <a:r>
              <a:rPr lang="en-GB" dirty="0">
                <a:latin typeface="Calibri Light" panose="020F0302020204030204" pitchFamily="34" charset="0"/>
                <a:cs typeface="Calibri Light" panose="020F0302020204030204" pitchFamily="34" charset="0"/>
              </a:rPr>
              <a:t> sur les </a:t>
            </a:r>
            <a:r>
              <a:rPr lang="en-GB" dirty="0" err="1">
                <a:latin typeface="Calibri Light" panose="020F0302020204030204" pitchFamily="34" charset="0"/>
                <a:cs typeface="Calibri Light" panose="020F0302020204030204" pitchFamily="34" charset="0"/>
              </a:rPr>
              <a:t>abonnés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locaux</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trafic</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associées</a:t>
            </a:r>
            <a:r>
              <a:rPr lang="en-GB" dirty="0">
                <a:latin typeface="Calibri Light" panose="020F0302020204030204" pitchFamily="34" charset="0"/>
                <a:cs typeface="Calibri Light" panose="020F0302020204030204" pitchFamily="34" charset="0"/>
              </a:rPr>
              <a:t> dans le cadre de </a:t>
            </a:r>
            <a:r>
              <a:rPr lang="en-GB" dirty="0" err="1">
                <a:latin typeface="Calibri Light" panose="020F0302020204030204" pitchFamily="34" charset="0"/>
                <a:cs typeface="Calibri Light" panose="020F0302020204030204" pitchFamily="34" charset="0"/>
              </a:rPr>
              <a:t>ses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activités</a:t>
            </a:r>
            <a:endParaRPr lang="en-GB" dirty="0">
              <a:latin typeface="Calibri Light" panose="020F0302020204030204" pitchFamily="34" charset="0"/>
              <a:cs typeface="Calibri Light" panose="020F0302020204030204" pitchFamily="34" charset="0"/>
            </a:endParaRPr>
          </a:p>
          <a:p>
            <a:pPr marL="1200150" lvl="2"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Interagit</a:t>
            </a:r>
            <a:r>
              <a:rPr lang="en-GB" dirty="0">
                <a:latin typeface="Calibri Light" panose="020F0302020204030204" pitchFamily="34" charset="0"/>
                <a:cs typeface="Calibri Light" panose="020F0302020204030204" pitchFamily="34" charset="0"/>
              </a:rPr>
              <a:t> avec des </a:t>
            </a:r>
            <a:r>
              <a:rPr lang="en-GB" dirty="0" err="1">
                <a:latin typeface="Calibri Light" panose="020F0302020204030204" pitchFamily="34" charset="0"/>
                <a:cs typeface="Calibri Light" panose="020F0302020204030204" pitchFamily="34" charset="0"/>
              </a:rPr>
              <a:t>abonnés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locaux</a:t>
            </a:r>
            <a:endParaRPr lang="en-GB" dirty="0">
              <a:latin typeface="Calibri Light" panose="020F0302020204030204" pitchFamily="34" charset="0"/>
              <a:cs typeface="Calibri Light" panose="020F0302020204030204" pitchFamily="34" charset="0"/>
            </a:endParaRPr>
          </a:p>
          <a:p>
            <a:pPr marL="1200150" lvl="2" indent="-285750">
              <a:buFont typeface="Wingdings" panose="05000000000000000000" pitchFamily="2" charset="2"/>
              <a:buChar char="ü"/>
            </a:pPr>
            <a:r>
              <a:rPr lang="en-GB" dirty="0">
                <a:latin typeface="Calibri Light" panose="020F0302020204030204" pitchFamily="34" charset="0"/>
                <a:cs typeface="Calibri Light" panose="020F0302020204030204" pitchFamily="34" charset="0"/>
              </a:rPr>
              <a:t>Est </a:t>
            </a:r>
            <a:r>
              <a:rPr lang="en-GB" dirty="0" err="1">
                <a:latin typeface="Calibri Light" panose="020F0302020204030204" pitchFamily="34" charset="0"/>
                <a:cs typeface="Calibri Light" panose="020F0302020204030204" pitchFamily="34" charset="0"/>
              </a:rPr>
              <a:t>autrement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considéré</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comme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établi</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localement</a:t>
            </a:r>
            <a:endParaRPr lang="en-GB" dirty="0">
              <a:latin typeface="Calibri Light" panose="020F0302020204030204" pitchFamily="34" charset="0"/>
              <a:cs typeface="Calibri Light" panose="020F0302020204030204" pitchFamily="34" charset="0"/>
            </a:endParaRPr>
          </a:p>
        </p:txBody>
      </p:sp>
      <p:sp>
        <p:nvSpPr>
          <p:cNvPr id="5" name="CustomShape 1">
            <a:extLst>
              <a:ext uri="{FF2B5EF4-FFF2-40B4-BE49-F238E27FC236}">
                <a16:creationId xmlns:a16="http://schemas.microsoft.com/office/drawing/2014/main" xmlns="" id="{0468E593-1E8F-4FAE-8D87-FF14756FAC40}"/>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6" name="CustomShape 1">
            <a:extLst>
              <a:ext uri="{FF2B5EF4-FFF2-40B4-BE49-F238E27FC236}">
                <a16:creationId xmlns:a16="http://schemas.microsoft.com/office/drawing/2014/main" xmlns="" id="{FEEC9754-0962-4C5E-8D2B-C688E4456B3F}"/>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en sa possession ou sous son contrôle,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a:t>
            </a:r>
            <a:r>
              <a:rPr lang="fr-FR" sz="1600" b="1" spc="-1" dirty="0">
                <a:solidFill>
                  <a:srgbClr val="FF0000"/>
                </a:solidFill>
                <a:latin typeface="Calibri"/>
              </a:rPr>
              <a:t>offrant des prestations sur le territoire de la Partie</a:t>
            </a:r>
            <a:r>
              <a:rPr lang="fr-FR" sz="1600" spc="-1" dirty="0">
                <a:solidFill>
                  <a:srgbClr val="000000"/>
                </a:solidFill>
                <a:latin typeface="Calibri"/>
              </a:rPr>
              <a:t>, de communiquer les données en sa possession ou sous son contrôle relatives aux abonnés et concernant de tels services.</a:t>
            </a:r>
            <a:endParaRPr lang="en-GB" sz="1600" spc="-1" dirty="0">
              <a:solidFill>
                <a:srgbClr val="000000"/>
              </a:solidFill>
              <a:latin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a:extLst>
              <a:ext uri="{FF2B5EF4-FFF2-40B4-BE49-F238E27FC236}">
                <a16:creationId xmlns:a16="http://schemas.microsoft.com/office/drawing/2014/main" xmlns="" id="{11ADAA28-C474-4DED-A49C-231B1EF97FC0}"/>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pic>
        <p:nvPicPr>
          <p:cNvPr id="4" name="Afbeelding 3">
            <a:extLst>
              <a:ext uri="{FF2B5EF4-FFF2-40B4-BE49-F238E27FC236}">
                <a16:creationId xmlns:a16="http://schemas.microsoft.com/office/drawing/2014/main" xmlns="" id="{E1C5C441-0841-4AA9-938E-FDE3D4B61650}"/>
              </a:ext>
            </a:extLst>
          </p:cNvPr>
          <p:cNvPicPr>
            <a:picLocks noChangeAspect="1"/>
          </p:cNvPicPr>
          <p:nvPr/>
        </p:nvPicPr>
        <p:blipFill>
          <a:blip r:embed="rId3"/>
          <a:stretch>
            <a:fillRect/>
          </a:stretch>
        </p:blipFill>
        <p:spPr>
          <a:xfrm>
            <a:off x="887752" y="1371186"/>
            <a:ext cx="6805612" cy="4901026"/>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CustomShape 2"/>
          <p:cNvSpPr/>
          <p:nvPr/>
        </p:nvSpPr>
        <p:spPr>
          <a:xfrm>
            <a:off x="4416480" y="1287360"/>
            <a:ext cx="4163040" cy="563085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Il peut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sous </a:t>
            </a:r>
            <a:r>
              <a:rPr lang="en-GB" dirty="0" err="1">
                <a:latin typeface="Calibri Light" panose="020F0302020204030204" pitchFamily="34" charset="0"/>
                <a:cs typeface="Calibri Light" panose="020F0302020204030204" pitchFamily="34" charset="0"/>
              </a:rPr>
              <a:t>n'importe</a:t>
            </a:r>
            <a:r>
              <a:rPr lang="en-GB" dirty="0">
                <a:latin typeface="Calibri Light" panose="020F0302020204030204" pitchFamily="34" charset="0"/>
                <a:cs typeface="Calibri Light" panose="020F0302020204030204" pitchFamily="34" charset="0"/>
              </a:rPr>
              <a:t> quelle </a:t>
            </a:r>
            <a:r>
              <a:rPr lang="en-GB" dirty="0" err="1">
                <a:latin typeface="Calibri Light" panose="020F0302020204030204" pitchFamily="34" charset="0"/>
                <a:cs typeface="Calibri Light" panose="020F0302020204030204" pitchFamily="34" charset="0"/>
              </a:rPr>
              <a:t>forme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informatiques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non)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Il peut </a:t>
            </a:r>
            <a:r>
              <a:rPr lang="en-GB" dirty="0" err="1">
                <a:latin typeface="Calibri Light" panose="020F0302020204030204" pitchFamily="34" charset="0"/>
                <a:cs typeface="Calibri Light" panose="020F0302020204030204" pitchFamily="34" charset="0"/>
              </a:rPr>
              <a:t>comprendre</a:t>
            </a:r>
            <a:r>
              <a:rPr lang="en-GB" dirty="0">
                <a:latin typeface="Calibri Light" panose="020F0302020204030204" pitchFamily="34" charset="0"/>
                <a:cs typeface="Calibri Light" panose="020F0302020204030204" pitchFamily="34" charset="0"/>
              </a:rPr>
              <a:t> :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lvl="1"/>
            <a:r>
              <a:rPr lang="en-GB" dirty="0"/>
              <a:t>le type de service de communication </a:t>
            </a:r>
            <a:r>
              <a:rPr lang="en-GB" dirty="0" err="1"/>
              <a:t>utilisé</a:t>
            </a:r>
            <a:r>
              <a:rPr lang="en-GB" dirty="0"/>
              <a:t>, les dispositions techniques &amp; la </a:t>
            </a:r>
            <a:r>
              <a:rPr lang="en-GB" dirty="0" err="1"/>
              <a:t>période</a:t>
            </a:r>
            <a:r>
              <a:rPr lang="en-GB" dirty="0"/>
              <a:t> de service ; </a:t>
            </a:r>
          </a:p>
          <a:p>
            <a:pPr lvl="1"/>
            <a:r>
              <a:rPr lang="en-GB" dirty="0" err="1"/>
              <a:t>l'identité</a:t>
            </a:r>
            <a:r>
              <a:rPr lang="en-GB" dirty="0"/>
              <a:t> de </a:t>
            </a:r>
            <a:r>
              <a:rPr lang="en-GB" dirty="0" err="1"/>
              <a:t>l'abonné</a:t>
            </a:r>
            <a:r>
              <a:rPr lang="en-GB" dirty="0"/>
              <a:t>, son </a:t>
            </a:r>
            <a:r>
              <a:rPr lang="en-GB" dirty="0" err="1"/>
              <a:t>adresse</a:t>
            </a:r>
            <a:r>
              <a:rPr lang="en-GB" dirty="0"/>
              <a:t> </a:t>
            </a:r>
            <a:r>
              <a:rPr lang="en-GB" dirty="0" err="1"/>
              <a:t>postale</a:t>
            </a:r>
            <a:r>
              <a:rPr lang="en-GB" dirty="0"/>
              <a:t>/</a:t>
            </a:r>
            <a:r>
              <a:rPr lang="en-GB" dirty="0" err="1"/>
              <a:t>géographique</a:t>
            </a:r>
            <a:r>
              <a:rPr lang="en-GB" dirty="0"/>
              <a:t>, son </a:t>
            </a:r>
            <a:r>
              <a:rPr lang="en-GB" dirty="0" err="1"/>
              <a:t>numéro</a:t>
            </a:r>
            <a:r>
              <a:rPr lang="en-GB" dirty="0"/>
              <a:t> de </a:t>
            </a:r>
            <a:r>
              <a:rPr lang="en-GB" dirty="0" err="1"/>
              <a:t>téléphone</a:t>
            </a:r>
            <a:r>
              <a:rPr lang="en-GB" dirty="0"/>
              <a:t> et </a:t>
            </a:r>
            <a:r>
              <a:rPr lang="en-GB" dirty="0" err="1"/>
              <a:t>autre</a:t>
            </a:r>
            <a:r>
              <a:rPr lang="en-GB" dirty="0"/>
              <a:t> </a:t>
            </a:r>
            <a:r>
              <a:rPr lang="en-GB" dirty="0" err="1"/>
              <a:t>numéro</a:t>
            </a:r>
            <a:r>
              <a:rPr lang="en-GB" dirty="0"/>
              <a:t> </a:t>
            </a:r>
            <a:r>
              <a:rPr lang="en-GB" dirty="0" err="1"/>
              <a:t>d'accès</a:t>
            </a:r>
            <a:r>
              <a:rPr lang="en-GB" dirty="0"/>
              <a:t>, les </a:t>
            </a:r>
            <a:r>
              <a:rPr lang="en-GB" dirty="0" err="1"/>
              <a:t>informations</a:t>
            </a:r>
            <a:r>
              <a:rPr lang="en-GB" dirty="0"/>
              <a:t> de </a:t>
            </a:r>
            <a:r>
              <a:rPr lang="en-GB" dirty="0" err="1"/>
              <a:t>facturation</a:t>
            </a:r>
            <a:r>
              <a:rPr lang="en-GB" dirty="0"/>
              <a:t> et de </a:t>
            </a:r>
            <a:r>
              <a:rPr lang="en-GB" dirty="0" err="1"/>
              <a:t>paiement</a:t>
            </a:r>
            <a:r>
              <a:rPr lang="en-GB" dirty="0"/>
              <a:t>, </a:t>
            </a:r>
            <a:r>
              <a:rPr lang="en-GB" dirty="0" err="1"/>
              <a:t>disponibles</a:t>
            </a:r>
            <a:r>
              <a:rPr lang="en-GB" dirty="0"/>
              <a:t> </a:t>
            </a:r>
          </a:p>
          <a:p>
            <a:pPr lvl="1"/>
            <a:r>
              <a:rPr lang="en-GB" dirty="0" err="1"/>
              <a:t>d'autres</a:t>
            </a:r>
            <a:r>
              <a:rPr lang="en-GB" dirty="0"/>
              <a:t> </a:t>
            </a:r>
            <a:r>
              <a:rPr lang="en-GB" dirty="0" err="1"/>
              <a:t>informations</a:t>
            </a:r>
            <a:r>
              <a:rPr lang="en-GB" dirty="0"/>
              <a:t> sur le site </a:t>
            </a:r>
            <a:r>
              <a:rPr lang="en-GB" dirty="0" err="1"/>
              <a:t>d'installation</a:t>
            </a:r>
            <a:r>
              <a:rPr lang="en-GB" dirty="0"/>
              <a:t> de </a:t>
            </a:r>
            <a:r>
              <a:rPr lang="en-GB" dirty="0" err="1"/>
              <a:t>l'équipement</a:t>
            </a:r>
            <a:r>
              <a:rPr lang="en-GB" dirty="0"/>
              <a:t> de communication, </a:t>
            </a:r>
            <a:r>
              <a:rPr lang="en-GB" dirty="0" err="1"/>
              <a:t>disponibles</a:t>
            </a:r>
            <a:r>
              <a:rPr lang="en-GB" dirty="0"/>
              <a:t> sur la base de la configuration du service.</a:t>
            </a:r>
          </a:p>
        </p:txBody>
      </p:sp>
      <p:sp>
        <p:nvSpPr>
          <p:cNvPr id="6" name="CustomShape 1">
            <a:extLst>
              <a:ext uri="{FF2B5EF4-FFF2-40B4-BE49-F238E27FC236}">
                <a16:creationId xmlns:a16="http://schemas.microsoft.com/office/drawing/2014/main" xmlns="" id="{75A9C8D4-7315-4D33-BA36-8C03FD33432F}"/>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7" name="CustomShape 1">
            <a:extLst>
              <a:ext uri="{FF2B5EF4-FFF2-40B4-BE49-F238E27FC236}">
                <a16:creationId xmlns:a16="http://schemas.microsoft.com/office/drawing/2014/main" xmlns="" id="{312719A3-4FD0-4A2E-B61C-FA95BF9CF3D8}"/>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en sa possession ou sous son contrôle,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a:t>
            </a:r>
            <a:r>
              <a:rPr lang="fr-FR" sz="1600" b="1" spc="-1" dirty="0">
                <a:solidFill>
                  <a:srgbClr val="FF0000"/>
                </a:solidFill>
                <a:latin typeface="Calibri"/>
              </a:rPr>
              <a:t>données</a:t>
            </a:r>
            <a:r>
              <a:rPr lang="fr-FR" sz="1600" spc="-1" dirty="0">
                <a:solidFill>
                  <a:srgbClr val="000000"/>
                </a:solidFill>
                <a:latin typeface="Calibri"/>
              </a:rPr>
              <a:t> en sa possession ou sous son contrôle </a:t>
            </a:r>
            <a:r>
              <a:rPr lang="fr-FR" sz="1600" b="1" spc="-1" dirty="0">
                <a:solidFill>
                  <a:srgbClr val="FF0000"/>
                </a:solidFill>
                <a:latin typeface="Calibri"/>
              </a:rPr>
              <a:t>relatives aux abonnés </a:t>
            </a:r>
            <a:r>
              <a:rPr lang="fr-FR" sz="1600" spc="-1" dirty="0">
                <a:solidFill>
                  <a:srgbClr val="000000"/>
                </a:solidFill>
                <a:latin typeface="Calibri"/>
              </a:rPr>
              <a:t>et concernant de tels services.</a:t>
            </a:r>
            <a:endParaRPr lang="en-GB" sz="1600" spc="-1" dirty="0">
              <a:solidFill>
                <a:srgbClr val="000000"/>
              </a:solidFill>
              <a:latin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CustomShape 2"/>
          <p:cNvSpPr/>
          <p:nvPr/>
        </p:nvSpPr>
        <p:spPr>
          <a:xfrm>
            <a:off x="4275360" y="1287360"/>
            <a:ext cx="4352760" cy="230687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a:t>
            </a:r>
            <a:r>
              <a:rPr lang="en-GB" dirty="0" err="1">
                <a:latin typeface="Calibri Light" panose="020F0302020204030204" pitchFamily="34" charset="0"/>
                <a:cs typeface="Calibri Light" panose="020F0302020204030204" pitchFamily="34" charset="0"/>
              </a:rPr>
              <a:t>informations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commandées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doivent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concerner</a:t>
            </a:r>
            <a:r>
              <a:rPr lang="en-GB" dirty="0">
                <a:latin typeface="Calibri Light" panose="020F0302020204030204" pitchFamily="34" charset="0"/>
                <a:cs typeface="Calibri Light" panose="020F0302020204030204" pitchFamily="34" charset="0"/>
              </a:rPr>
              <a:t> des services </a:t>
            </a:r>
            <a:r>
              <a:rPr lang="en-GB" dirty="0" err="1">
                <a:latin typeface="Calibri Light" panose="020F0302020204030204" pitchFamily="34" charset="0"/>
                <a:cs typeface="Calibri Light" panose="020F0302020204030204" pitchFamily="34" charset="0"/>
              </a:rPr>
              <a:t>offerts</a:t>
            </a:r>
            <a:r>
              <a:rPr lang="en-GB" dirty="0">
                <a:latin typeface="Calibri Light" panose="020F0302020204030204" pitchFamily="34" charset="0"/>
                <a:cs typeface="Calibri Light" panose="020F0302020204030204" pitchFamily="34" charset="0"/>
              </a:rPr>
              <a:t>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Les </a:t>
            </a:r>
            <a:r>
              <a:rPr lang="en-GB" dirty="0" err="1">
                <a:latin typeface="Calibri Light" panose="020F0302020204030204" pitchFamily="34" charset="0"/>
                <a:cs typeface="Calibri Light" panose="020F0302020204030204" pitchFamily="34" charset="0"/>
              </a:rPr>
              <a:t>informations</a:t>
            </a:r>
            <a:r>
              <a:rPr lang="en-GB" dirty="0">
                <a:latin typeface="Calibri Light" panose="020F0302020204030204" pitchFamily="34" charset="0"/>
                <a:cs typeface="Calibri Light" panose="020F0302020204030204" pitchFamily="34" charset="0"/>
              </a:rPr>
              <a:t> relatives aux </a:t>
            </a:r>
            <a:r>
              <a:rPr lang="en-GB" dirty="0" err="1">
                <a:latin typeface="Calibri Light" panose="020F0302020204030204" pitchFamily="34" charset="0"/>
                <a:cs typeface="Calibri Light" panose="020F0302020204030204" pitchFamily="34" charset="0"/>
              </a:rPr>
              <a:t>abonnés</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peuvent</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demandées</a:t>
            </a:r>
            <a:r>
              <a:rPr lang="en-GB" dirty="0">
                <a:latin typeface="Calibri Light" panose="020F0302020204030204" pitchFamily="34" charset="0"/>
                <a:cs typeface="Calibri Light" panose="020F0302020204030204" pitchFamily="34" charset="0"/>
              </a:rPr>
              <a:t> pour des services </a:t>
            </a:r>
            <a:r>
              <a:rPr lang="en-GB" dirty="0" err="1">
                <a:latin typeface="Calibri Light" panose="020F0302020204030204" pitchFamily="34" charset="0"/>
                <a:cs typeface="Calibri Light" panose="020F0302020204030204" pitchFamily="34" charset="0"/>
              </a:rPr>
              <a:t>offerts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uniquement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a:t>
            </a:r>
            <a:r>
              <a:rPr lang="en-GB" dirty="0">
                <a:latin typeface="Calibri Light" panose="020F0302020204030204" pitchFamily="34" charset="0"/>
                <a:cs typeface="Calibri Light" panose="020F0302020204030204" pitchFamily="34" charset="0"/>
              </a:rPr>
              <a:t> dehors du </a:t>
            </a:r>
            <a:r>
              <a:rPr lang="en-GB" dirty="0" err="1">
                <a:latin typeface="Calibri Light" panose="020F0302020204030204" pitchFamily="34" charset="0"/>
                <a:cs typeface="Calibri Light" panose="020F0302020204030204" pitchFamily="34" charset="0"/>
              </a:rPr>
              <a:t>territoire</a:t>
            </a:r>
            <a:endParaRPr lang="en-GB" dirty="0">
              <a:latin typeface="Calibri Light" panose="020F0302020204030204" pitchFamily="34" charset="0"/>
              <a:cs typeface="Calibri Light" panose="020F0302020204030204" pitchFamily="34" charset="0"/>
            </a:endParaRPr>
          </a:p>
        </p:txBody>
      </p:sp>
      <p:sp>
        <p:nvSpPr>
          <p:cNvPr id="6" name="CustomShape 1">
            <a:extLst>
              <a:ext uri="{FF2B5EF4-FFF2-40B4-BE49-F238E27FC236}">
                <a16:creationId xmlns:a16="http://schemas.microsoft.com/office/drawing/2014/main" xmlns="" id="{EDB2ADE4-01CD-4DF9-A23D-CBE1EC2C2398}"/>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7" name="CustomShape 1">
            <a:extLst>
              <a:ext uri="{FF2B5EF4-FFF2-40B4-BE49-F238E27FC236}">
                <a16:creationId xmlns:a16="http://schemas.microsoft.com/office/drawing/2014/main" xmlns="" id="{495E517D-ADCD-4FB8-B2EF-F8F0F42D720B}"/>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en sa possession ou sous son contrôle,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en sa possession ou sous son contrôle relatives aux abonnés </a:t>
            </a:r>
            <a:r>
              <a:rPr lang="fr-FR" sz="1600" b="1" spc="-1" dirty="0">
                <a:solidFill>
                  <a:srgbClr val="FF0000"/>
                </a:solidFill>
                <a:latin typeface="Calibri"/>
              </a:rPr>
              <a:t>et concernant de tels services</a:t>
            </a:r>
            <a:r>
              <a:rPr lang="fr-FR" sz="1600" spc="-1" dirty="0">
                <a:solidFill>
                  <a:srgbClr val="000000"/>
                </a:solidFill>
                <a:latin typeface="Calibri"/>
              </a:rPr>
              <a:t>.</a:t>
            </a:r>
            <a:endParaRPr lang="en-GB" sz="1600" spc="-1" dirty="0">
              <a:solidFill>
                <a:srgbClr val="000000"/>
              </a:solidFill>
              <a:latin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CustomShape 2"/>
          <p:cNvSpPr/>
          <p:nvPr/>
        </p:nvSpPr>
        <p:spPr>
          <a:xfrm>
            <a:off x="4581720" y="1337040"/>
            <a:ext cx="4007520" cy="393808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fournisseur</a:t>
            </a:r>
            <a:r>
              <a:rPr lang="en-GB" dirty="0">
                <a:latin typeface="Calibri Light" panose="020F0302020204030204" pitchFamily="34" charset="0"/>
                <a:cs typeface="Calibri Light" panose="020F0302020204030204" pitchFamily="34" charset="0"/>
              </a:rPr>
              <a:t> de services peut </a:t>
            </a:r>
            <a:r>
              <a:rPr lang="en-GB" dirty="0" err="1">
                <a:latin typeface="Calibri Light" panose="020F0302020204030204" pitchFamily="34" charset="0"/>
                <a:cs typeface="Calibri Light" panose="020F0302020204030204" pitchFamily="34" charset="0"/>
              </a:rPr>
              <a:t>soit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avoir</a:t>
            </a:r>
            <a:r>
              <a:rPr lang="en-GB" dirty="0">
                <a:latin typeface="Calibri Light" panose="020F0302020204030204" pitchFamily="34" charset="0"/>
                <a:cs typeface="Calibri Light" panose="020F0302020204030204" pitchFamily="34" charset="0"/>
              </a:rPr>
              <a:t> :</a:t>
            </a: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possession physique, </a:t>
            </a:r>
            <a:r>
              <a:rPr lang="en-GB" dirty="0" err="1">
                <a:latin typeface="Calibri Light" panose="020F0302020204030204" pitchFamily="34" charset="0"/>
                <a:cs typeface="Calibri Light" panose="020F0302020204030204" pitchFamily="34" charset="0"/>
              </a:rPr>
              <a:t>ou</a:t>
            </a:r>
            <a:endParaRPr lang="en-GB" dirty="0">
              <a:latin typeface="Calibri Light" panose="020F0302020204030204" pitchFamily="34" charset="0"/>
              <a:cs typeface="Calibri Light" panose="020F0302020204030204" pitchFamily="34" charset="0"/>
            </a:endParaRPr>
          </a:p>
          <a:p>
            <a:pPr marL="742950" lvl="1" indent="-285750">
              <a:buFont typeface="Wingdings" panose="05000000000000000000" pitchFamily="2" charset="2"/>
              <a:buChar char="ü"/>
            </a:pPr>
            <a:r>
              <a:rPr lang="en-GB" dirty="0" err="1">
                <a:latin typeface="Calibri Light" panose="020F0302020204030204" pitchFamily="34" charset="0"/>
                <a:cs typeface="Calibri Light" panose="020F0302020204030204" pitchFamily="34" charset="0"/>
              </a:rPr>
              <a:t>une</a:t>
            </a:r>
            <a:r>
              <a:rPr lang="en-GB" dirty="0">
                <a:latin typeface="Calibri Light" panose="020F0302020204030204" pitchFamily="34" charset="0"/>
                <a:cs typeface="Calibri Light" panose="020F0302020204030204" pitchFamily="34" charset="0"/>
              </a:rPr>
              <a:t> possession constructive (libre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sa</a:t>
            </a:r>
            <a:r>
              <a:rPr lang="en-GB" dirty="0">
                <a:latin typeface="Calibri Light" panose="020F0302020204030204" pitchFamily="34" charset="0"/>
                <a:cs typeface="Calibri Light" panose="020F0302020204030204" pitchFamily="34" charset="0"/>
              </a:rPr>
              <a:t> production)</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La localisation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n'est</a:t>
            </a:r>
            <a:r>
              <a:rPr lang="en-GB" dirty="0">
                <a:latin typeface="Calibri Light" panose="020F0302020204030204" pitchFamily="34" charset="0"/>
                <a:cs typeface="Calibri Light" panose="020F0302020204030204" pitchFamily="34" charset="0"/>
              </a:rPr>
              <a:t> pas </a:t>
            </a:r>
            <a:r>
              <a:rPr lang="en-GB" dirty="0" err="1">
                <a:latin typeface="Calibri Light" panose="020F0302020204030204" pitchFamily="34" charset="0"/>
                <a:cs typeface="Calibri Light" panose="020F0302020204030204" pitchFamily="34" charset="0"/>
              </a:rPr>
              <a:t>pertinente</a:t>
            </a:r>
            <a:r>
              <a:rPr lang="en-GB" dirty="0">
                <a:latin typeface="Calibri Light" panose="020F0302020204030204" pitchFamily="34" charset="0"/>
                <a:cs typeface="Calibri Light" panose="020F0302020204030204" pitchFamily="34" charset="0"/>
              </a:rPr>
              <a:t> tant que le </a:t>
            </a:r>
            <a:r>
              <a:rPr lang="en-GB" dirty="0" err="1">
                <a:latin typeface="Calibri Light" panose="020F0302020204030204" pitchFamily="34" charset="0"/>
                <a:cs typeface="Calibri Light" panose="020F0302020204030204" pitchFamily="34" charset="0"/>
              </a:rPr>
              <a:t>prestataire</a:t>
            </a:r>
            <a:r>
              <a:rPr lang="en-GB" dirty="0">
                <a:latin typeface="Calibri Light" panose="020F0302020204030204" pitchFamily="34" charset="0"/>
                <a:cs typeface="Calibri Light" panose="020F0302020204030204" pitchFamily="34" charset="0"/>
              </a:rPr>
              <a:t> de services les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sur le </a:t>
            </a:r>
            <a:r>
              <a:rPr lang="en-GB" dirty="0" err="1">
                <a:latin typeface="Calibri Light" panose="020F0302020204030204" pitchFamily="34" charset="0"/>
                <a:cs typeface="Calibri Light" panose="020F0302020204030204" pitchFamily="34" charset="0"/>
              </a:rPr>
              <a:t>territoire</a:t>
            </a:r>
            <a:r>
              <a:rPr lang="en-GB" dirty="0">
                <a:latin typeface="Calibri Light" panose="020F0302020204030204" pitchFamily="34" charset="0"/>
                <a:cs typeface="Calibri Light" panose="020F0302020204030204" pitchFamily="34" charset="0"/>
              </a:rPr>
              <a:t>. </a:t>
            </a:r>
          </a:p>
          <a:p>
            <a:pPr marL="343080" indent="-342720" algn="just">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ne </a:t>
            </a:r>
            <a:r>
              <a:rPr lang="en-GB" dirty="0" err="1">
                <a:latin typeface="Calibri Light" panose="020F0302020204030204" pitchFamily="34" charset="0"/>
                <a:cs typeface="Calibri Light" panose="020F0302020204030204" pitchFamily="34" charset="0"/>
              </a:rPr>
              <a:t>comprend</a:t>
            </a:r>
            <a:r>
              <a:rPr lang="en-GB" dirty="0">
                <a:latin typeface="Calibri Light" panose="020F0302020204030204" pitchFamily="34" charset="0"/>
                <a:cs typeface="Calibri Light" panose="020F0302020204030204" pitchFamily="34" charset="0"/>
              </a:rPr>
              <a:t> pas la </a:t>
            </a:r>
            <a:r>
              <a:rPr lang="en-GB" dirty="0" err="1">
                <a:latin typeface="Calibri Light" panose="020F0302020204030204" pitchFamily="34" charset="0"/>
                <a:cs typeface="Calibri Light" panose="020F0302020204030204" pitchFamily="34" charset="0"/>
              </a:rPr>
              <a:t>capacité</a:t>
            </a:r>
            <a:r>
              <a:rPr lang="en-GB" dirty="0">
                <a:latin typeface="Calibri Light" panose="020F0302020204030204" pitchFamily="34" charset="0"/>
                <a:cs typeface="Calibri Light" panose="020F0302020204030204" pitchFamily="34" charset="0"/>
              </a:rPr>
              <a:t> technique </a:t>
            </a:r>
            <a:r>
              <a:rPr lang="en-GB" dirty="0" err="1">
                <a:latin typeface="Calibri Light" panose="020F0302020204030204" pitchFamily="34" charset="0"/>
                <a:cs typeface="Calibri Light" panose="020F0302020204030204" pitchFamily="34" charset="0"/>
              </a:rPr>
              <a:t>d'accéder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données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stockées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distance qui ne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pas sous </a:t>
            </a:r>
            <a:r>
              <a:rPr lang="en-GB" dirty="0" err="1">
                <a:latin typeface="Calibri Light" panose="020F0302020204030204" pitchFamily="34" charset="0"/>
                <a:cs typeface="Calibri Light" panose="020F0302020204030204" pitchFamily="34" charset="0"/>
              </a:rPr>
              <a:t>contrôle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légitime</a:t>
            </a:r>
            <a:r>
              <a:rPr lang="en-GB" dirty="0">
                <a:latin typeface="Calibri Light" panose="020F0302020204030204" pitchFamily="34" charset="0"/>
                <a:cs typeface="Calibri Light" panose="020F0302020204030204" pitchFamily="34" charset="0"/>
              </a:rPr>
              <a:t>.</a:t>
            </a:r>
          </a:p>
        </p:txBody>
      </p:sp>
      <p:sp>
        <p:nvSpPr>
          <p:cNvPr id="5" name="CustomShape 1">
            <a:extLst>
              <a:ext uri="{FF2B5EF4-FFF2-40B4-BE49-F238E27FC236}">
                <a16:creationId xmlns:a16="http://schemas.microsoft.com/office/drawing/2014/main" xmlns="" id="{D7724637-1F14-409C-8BEE-F0E946B77B3A}"/>
              </a:ext>
            </a:extLst>
          </p:cNvPr>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Verdana"/>
              </a:rPr>
              <a:t>Injonction</a:t>
            </a:r>
            <a:r>
              <a:rPr lang="en-GB" sz="3200" b="0" strike="noStrike" spc="-1" dirty="0">
                <a:solidFill>
                  <a:srgbClr val="FFFFFF"/>
                </a:solidFill>
                <a:latin typeface="Verdana"/>
                <a:ea typeface="Verdana"/>
              </a:rPr>
              <a:t> de </a:t>
            </a:r>
            <a:r>
              <a:rPr lang="en-GB" sz="3200" b="0" strike="noStrike" spc="-1" dirty="0" err="1">
                <a:solidFill>
                  <a:srgbClr val="FFFFFF"/>
                </a:solidFill>
                <a:latin typeface="Verdana"/>
                <a:ea typeface="Verdana"/>
              </a:rPr>
              <a:t>produire</a:t>
            </a:r>
            <a:endParaRPr lang="en-GB" sz="3200" b="0" strike="noStrike" spc="-1" dirty="0">
              <a:latin typeface="Arial"/>
            </a:endParaRPr>
          </a:p>
        </p:txBody>
      </p:sp>
      <p:sp>
        <p:nvSpPr>
          <p:cNvPr id="7" name="CustomShape 1">
            <a:extLst>
              <a:ext uri="{FF2B5EF4-FFF2-40B4-BE49-F238E27FC236}">
                <a16:creationId xmlns:a16="http://schemas.microsoft.com/office/drawing/2014/main" xmlns="" id="{374900C3-B6B8-44DC-AF4E-BF5C59ECA1D7}"/>
              </a:ext>
            </a:extLst>
          </p:cNvPr>
          <p:cNvSpPr/>
          <p:nvPr/>
        </p:nvSpPr>
        <p:spPr>
          <a:xfrm>
            <a:off x="129240" y="1337040"/>
            <a:ext cx="38890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b="0" strike="noStrike" spc="-1" dirty="0">
                <a:solidFill>
                  <a:srgbClr val="000000"/>
                </a:solidFill>
                <a:latin typeface="Calibri"/>
              </a:rPr>
              <a:t>1 C</a:t>
            </a:r>
            <a:r>
              <a:rPr lang="fr-FR" sz="1600" spc="-1" dirty="0" err="1">
                <a:solidFill>
                  <a:srgbClr val="000000"/>
                </a:solidFill>
                <a:latin typeface="Calibri"/>
              </a:rPr>
              <a:t>haque</a:t>
            </a:r>
            <a:r>
              <a:rPr lang="fr-FR" sz="1600" spc="-1" dirty="0">
                <a:solidFill>
                  <a:srgbClr val="000000"/>
                </a:solidFill>
                <a:latin typeface="Calibri"/>
              </a:rPr>
              <a:t> Partie adopte les mesures législatives et autres qui se révèlent nécessaires pour habiliter ses autorités compétentes à ordonner:</a:t>
            </a:r>
            <a:r>
              <a:rPr lang="en-GB" sz="1600" b="0" strike="noStrike" spc="-1" dirty="0">
                <a:solidFill>
                  <a:srgbClr val="000000"/>
                </a:solidFill>
                <a:latin typeface="Calibri"/>
              </a:rPr>
              <a:t>: </a:t>
            </a:r>
            <a:endParaRPr lang="en-GB" sz="1600" b="0" strike="noStrike" spc="-1" dirty="0">
              <a:latin typeface="Arial"/>
            </a:endParaRPr>
          </a:p>
          <a:p>
            <a:pPr algn="just">
              <a:lnSpc>
                <a:spcPct val="100000"/>
              </a:lnSpc>
            </a:pPr>
            <a:endParaRPr lang="en-GB" sz="1600" b="0" strike="noStrike" spc="-1" dirty="0">
              <a:latin typeface="Arial"/>
            </a:endParaRPr>
          </a:p>
          <a:p>
            <a:pPr marL="457200" algn="just">
              <a:lnSpc>
                <a:spcPct val="100000"/>
              </a:lnSpc>
            </a:pPr>
            <a:r>
              <a:rPr lang="fr-FR" sz="1600" spc="-1" dirty="0">
                <a:solidFill>
                  <a:srgbClr val="000000"/>
                </a:solidFill>
                <a:latin typeface="Calibri"/>
              </a:rPr>
              <a:t>a à une personne présente sur son territoire de communiquer les données informatiques spécifiées, </a:t>
            </a:r>
            <a:r>
              <a:rPr lang="fr-FR" sz="1600" b="1" spc="-1" dirty="0">
                <a:solidFill>
                  <a:srgbClr val="FF0000"/>
                </a:solidFill>
                <a:latin typeface="Calibri"/>
              </a:rPr>
              <a:t>en sa possession ou sous son contrôle</a:t>
            </a:r>
            <a:r>
              <a:rPr lang="fr-FR" sz="1600" spc="-1" dirty="0">
                <a:solidFill>
                  <a:srgbClr val="000000"/>
                </a:solidFill>
                <a:latin typeface="Calibri"/>
              </a:rPr>
              <a:t>, qui sont stockées dans un système informatique ou un support de stockage informatique; et</a:t>
            </a:r>
          </a:p>
          <a:p>
            <a:pPr marL="457200" algn="just">
              <a:lnSpc>
                <a:spcPct val="100000"/>
              </a:lnSpc>
            </a:pPr>
            <a:r>
              <a:rPr lang="fr-FR" sz="1600" spc="-1" dirty="0">
                <a:solidFill>
                  <a:srgbClr val="000000"/>
                </a:solidFill>
                <a:latin typeface="Calibri"/>
              </a:rPr>
              <a:t>b à un fournisseur de services offrant des prestations sur le territoire de la Partie, de communiquer les données </a:t>
            </a:r>
            <a:r>
              <a:rPr lang="fr-FR" sz="1600" b="1" spc="-1" dirty="0">
                <a:solidFill>
                  <a:srgbClr val="FF0000"/>
                </a:solidFill>
                <a:latin typeface="Calibri"/>
              </a:rPr>
              <a:t>en sa possession ou sous son contrôle </a:t>
            </a:r>
            <a:r>
              <a:rPr lang="fr-FR" sz="1600" spc="-1" dirty="0">
                <a:solidFill>
                  <a:srgbClr val="000000"/>
                </a:solidFill>
                <a:latin typeface="Calibri"/>
              </a:rPr>
              <a:t>relatives aux abonnés et concernant de tels services.</a:t>
            </a:r>
            <a:endParaRPr lang="en-GB" sz="1600" spc="-1" dirty="0">
              <a:solidFill>
                <a:srgbClr val="000000"/>
              </a:solidFill>
              <a:latin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TextShape 1"/>
          <p:cNvSpPr txBox="1"/>
          <p:nvPr/>
        </p:nvSpPr>
        <p:spPr>
          <a:xfrm>
            <a:off x="699840" y="1524240"/>
            <a:ext cx="7886520" cy="4350960"/>
          </a:xfrm>
          <a:prstGeom prst="rect">
            <a:avLst/>
          </a:prstGeom>
          <a:noFill/>
          <a:ln>
            <a:noFill/>
          </a:ln>
        </p:spPr>
        <p:txBody>
          <a:bodyPr>
            <a:normAutofit fontScale="87500"/>
          </a:bodyPr>
          <a:lstStyle/>
          <a:p>
            <a:pPr marL="432000" indent="-324000">
              <a:lnSpc>
                <a:spcPct val="90000"/>
              </a:lnSpc>
              <a:spcBef>
                <a:spcPts val="1001"/>
              </a:spcBef>
            </a:pPr>
            <a:r>
              <a:rPr lang="en-US" sz="2800" b="0" strike="noStrike" spc="-1" dirty="0">
                <a:solidFill>
                  <a:srgbClr val="000000"/>
                </a:solidFill>
                <a:latin typeface="Calibri"/>
              </a:rPr>
              <a:t>À la fin de la session, les </a:t>
            </a:r>
            <a:r>
              <a:rPr lang="en-US" sz="2800" b="0" strike="noStrike" spc="-1" dirty="0" err="1">
                <a:solidFill>
                  <a:srgbClr val="000000"/>
                </a:solidFill>
                <a:latin typeface="Calibri"/>
              </a:rPr>
              <a:t>délégués</a:t>
            </a:r>
            <a:r>
              <a:rPr lang="en-US" sz="2800" b="0" strike="noStrike" spc="-1" dirty="0">
                <a:solidFill>
                  <a:srgbClr val="000000"/>
                </a:solidFill>
                <a:latin typeface="Calibri"/>
              </a:rPr>
              <a:t> </a:t>
            </a:r>
            <a:r>
              <a:rPr lang="en-US" sz="2800" b="0" strike="noStrike" spc="-1" dirty="0" err="1">
                <a:solidFill>
                  <a:srgbClr val="000000"/>
                </a:solidFill>
                <a:latin typeface="Calibri"/>
              </a:rPr>
              <a:t>pourront</a:t>
            </a:r>
            <a:endParaRPr lang="en-US" sz="2800" b="0" strike="noStrike" spc="-1" dirty="0">
              <a:solidFill>
                <a:srgbClr val="000000"/>
              </a:solidFill>
              <a:latin typeface="Calibri"/>
            </a:endParaRPr>
          </a:p>
          <a:p>
            <a:pPr marL="432000" indent="-324000">
              <a:lnSpc>
                <a:spcPct val="90000"/>
              </a:lnSpc>
              <a:spcBef>
                <a:spcPts val="1001"/>
              </a:spcBef>
            </a:pPr>
            <a:r>
              <a:rPr lang="en-US" sz="2800" b="0" strike="noStrike" spc="-1" dirty="0" err="1">
                <a:solidFill>
                  <a:srgbClr val="000000"/>
                </a:solidFill>
                <a:latin typeface="Calibri"/>
              </a:rPr>
              <a:t>Comprendre</a:t>
            </a:r>
            <a:r>
              <a:rPr lang="en-US" sz="2800" b="0" strike="noStrike" spc="-1" dirty="0">
                <a:solidFill>
                  <a:srgbClr val="000000"/>
                </a:solidFill>
                <a:latin typeface="Calibri"/>
              </a:rPr>
              <a:t> </a:t>
            </a:r>
            <a:r>
              <a:rPr lang="en-US" sz="2800" b="0" strike="noStrike" spc="-1" dirty="0" err="1">
                <a:solidFill>
                  <a:srgbClr val="000000"/>
                </a:solidFill>
                <a:latin typeface="Calibri"/>
              </a:rPr>
              <a:t>l'étendue</a:t>
            </a:r>
            <a:r>
              <a:rPr lang="en-US" sz="2800" b="0" strike="noStrike" spc="-1" dirty="0">
                <a:solidFill>
                  <a:srgbClr val="000000"/>
                </a:solidFill>
                <a:latin typeface="Calibri"/>
              </a:rPr>
              <a:t> des </a:t>
            </a:r>
            <a:r>
              <a:rPr lang="en-US" sz="2800" b="0" strike="noStrike" spc="-1" dirty="0" err="1">
                <a:solidFill>
                  <a:srgbClr val="000000"/>
                </a:solidFill>
                <a:latin typeface="Calibri"/>
              </a:rPr>
              <a:t>pouvoirs</a:t>
            </a:r>
            <a:r>
              <a:rPr lang="en-US" sz="2800" b="0" strike="noStrike" spc="-1" dirty="0">
                <a:solidFill>
                  <a:srgbClr val="000000"/>
                </a:solidFill>
                <a:latin typeface="Calibri"/>
              </a:rPr>
              <a:t> </a:t>
            </a:r>
            <a:r>
              <a:rPr lang="en-US" sz="2800" b="0" strike="noStrike" spc="-1" dirty="0" err="1">
                <a:solidFill>
                  <a:srgbClr val="000000"/>
                </a:solidFill>
                <a:latin typeface="Calibri"/>
              </a:rPr>
              <a:t>procéduraux</a:t>
            </a:r>
            <a:r>
              <a:rPr lang="en-US" sz="2800" b="0" strike="noStrike" spc="-1" dirty="0">
                <a:solidFill>
                  <a:srgbClr val="000000"/>
                </a:solidFill>
                <a:latin typeface="Calibri"/>
              </a:rPr>
              <a:t> </a:t>
            </a:r>
            <a:r>
              <a:rPr lang="en-US" sz="2800" b="0" strike="noStrike" spc="-1" dirty="0" err="1">
                <a:solidFill>
                  <a:srgbClr val="000000"/>
                </a:solidFill>
                <a:latin typeface="Calibri"/>
              </a:rPr>
              <a:t>prévus</a:t>
            </a:r>
            <a:r>
              <a:rPr lang="en-US" sz="2800" b="0" strike="noStrike" spc="-1" dirty="0">
                <a:solidFill>
                  <a:srgbClr val="000000"/>
                </a:solidFill>
                <a:latin typeface="Calibri"/>
              </a:rPr>
              <a:t> par la Convention de Budapest</a:t>
            </a:r>
          </a:p>
          <a:p>
            <a:pPr marL="432000" indent="-324000">
              <a:lnSpc>
                <a:spcPct val="90000"/>
              </a:lnSpc>
              <a:spcBef>
                <a:spcPts val="1001"/>
              </a:spcBef>
            </a:pPr>
            <a:r>
              <a:rPr lang="en-US" sz="2800" b="0" strike="noStrike" spc="-1" dirty="0" err="1">
                <a:solidFill>
                  <a:srgbClr val="000000"/>
                </a:solidFill>
                <a:latin typeface="Calibri"/>
              </a:rPr>
              <a:t>Discuter</a:t>
            </a:r>
            <a:r>
              <a:rPr lang="en-US" sz="2800" b="0" strike="noStrike" spc="-1" dirty="0">
                <a:solidFill>
                  <a:srgbClr val="000000"/>
                </a:solidFill>
                <a:latin typeface="Calibri"/>
              </a:rPr>
              <a:t> des conditions et des </a:t>
            </a:r>
            <a:r>
              <a:rPr lang="en-US" sz="2800" b="0" strike="noStrike" spc="-1" dirty="0" err="1">
                <a:solidFill>
                  <a:srgbClr val="000000"/>
                </a:solidFill>
                <a:latin typeface="Calibri"/>
              </a:rPr>
              <a:t>sauvegardes</a:t>
            </a:r>
            <a:r>
              <a:rPr lang="en-US" sz="2800" b="0" strike="noStrike" spc="-1" dirty="0">
                <a:solidFill>
                  <a:srgbClr val="000000"/>
                </a:solidFill>
                <a:latin typeface="Calibri"/>
              </a:rPr>
              <a:t> </a:t>
            </a:r>
            <a:r>
              <a:rPr lang="en-US" sz="2800" b="0" strike="noStrike" spc="-1" dirty="0" err="1">
                <a:solidFill>
                  <a:srgbClr val="000000"/>
                </a:solidFill>
                <a:latin typeface="Calibri"/>
              </a:rPr>
              <a:t>appropriées</a:t>
            </a:r>
            <a:r>
              <a:rPr lang="en-US" sz="2800" b="0" strike="noStrike" spc="-1" dirty="0">
                <a:solidFill>
                  <a:srgbClr val="000000"/>
                </a:solidFill>
                <a:latin typeface="Calibri"/>
              </a:rPr>
              <a:t> </a:t>
            </a:r>
            <a:r>
              <a:rPr lang="en-US" sz="2800" b="0" strike="noStrike" spc="-1" dirty="0" err="1">
                <a:solidFill>
                  <a:srgbClr val="000000"/>
                </a:solidFill>
                <a:latin typeface="Calibri"/>
              </a:rPr>
              <a:t>liées</a:t>
            </a:r>
            <a:r>
              <a:rPr lang="en-US" sz="2800" b="0" strike="noStrike" spc="-1" dirty="0">
                <a:solidFill>
                  <a:srgbClr val="000000"/>
                </a:solidFill>
                <a:latin typeface="Calibri"/>
              </a:rPr>
              <a:t> à </a:t>
            </a:r>
            <a:r>
              <a:rPr lang="en-US" sz="2800" b="0" strike="noStrike" spc="-1" dirty="0" err="1">
                <a:solidFill>
                  <a:srgbClr val="000000"/>
                </a:solidFill>
                <a:latin typeface="Calibri"/>
              </a:rPr>
              <a:t>l'application</a:t>
            </a:r>
            <a:r>
              <a:rPr lang="en-US" sz="2800" b="0" strike="noStrike" spc="-1" dirty="0">
                <a:solidFill>
                  <a:srgbClr val="000000"/>
                </a:solidFill>
                <a:latin typeface="Calibri"/>
              </a:rPr>
              <a:t> des </a:t>
            </a:r>
            <a:r>
              <a:rPr lang="en-US" sz="2800" b="0" strike="noStrike" spc="-1" dirty="0" err="1">
                <a:solidFill>
                  <a:srgbClr val="000000"/>
                </a:solidFill>
                <a:latin typeface="Calibri"/>
              </a:rPr>
              <a:t>pouvoirs</a:t>
            </a:r>
            <a:r>
              <a:rPr lang="en-US" sz="2800" b="0" strike="noStrike" spc="-1" dirty="0">
                <a:solidFill>
                  <a:srgbClr val="000000"/>
                </a:solidFill>
                <a:latin typeface="Calibri"/>
              </a:rPr>
              <a:t> de </a:t>
            </a:r>
            <a:r>
              <a:rPr lang="en-US" sz="2800" b="0" strike="noStrike" spc="-1" dirty="0" err="1">
                <a:solidFill>
                  <a:srgbClr val="000000"/>
                </a:solidFill>
                <a:latin typeface="Calibri"/>
              </a:rPr>
              <a:t>procédure</a:t>
            </a:r>
            <a:endParaRPr lang="en-US" sz="2800" b="0" strike="noStrike" spc="-1" dirty="0">
              <a:solidFill>
                <a:srgbClr val="000000"/>
              </a:solidFill>
              <a:latin typeface="Calibri"/>
            </a:endParaRPr>
          </a:p>
          <a:p>
            <a:pPr marL="432000" indent="-324000">
              <a:lnSpc>
                <a:spcPct val="90000"/>
              </a:lnSpc>
              <a:spcBef>
                <a:spcPts val="1001"/>
              </a:spcBef>
            </a:pPr>
            <a:r>
              <a:rPr lang="en-US" sz="2800" b="0" strike="noStrike" spc="-1" dirty="0">
                <a:solidFill>
                  <a:srgbClr val="000000"/>
                </a:solidFill>
                <a:latin typeface="Calibri"/>
              </a:rPr>
              <a:t>Identifier les </a:t>
            </a:r>
            <a:r>
              <a:rPr lang="en-US" sz="2800" b="0" strike="noStrike" spc="-1" dirty="0" err="1">
                <a:solidFill>
                  <a:srgbClr val="000000"/>
                </a:solidFill>
                <a:latin typeface="Calibri"/>
              </a:rPr>
              <a:t>éléments</a:t>
            </a:r>
            <a:r>
              <a:rPr lang="en-US" sz="2800" b="0" strike="noStrike" spc="-1" dirty="0">
                <a:solidFill>
                  <a:srgbClr val="000000"/>
                </a:solidFill>
                <a:latin typeface="Calibri"/>
              </a:rPr>
              <a:t> des </a:t>
            </a:r>
            <a:r>
              <a:rPr lang="en-US" sz="2800" b="0" strike="noStrike" spc="-1" dirty="0" err="1">
                <a:solidFill>
                  <a:srgbClr val="000000"/>
                </a:solidFill>
                <a:latin typeface="Calibri"/>
              </a:rPr>
              <a:t>pouvoirs</a:t>
            </a:r>
            <a:r>
              <a:rPr lang="en-US" sz="2800" b="0" strike="noStrike" spc="-1" dirty="0">
                <a:solidFill>
                  <a:srgbClr val="000000"/>
                </a:solidFill>
                <a:latin typeface="Calibri"/>
              </a:rPr>
              <a:t> </a:t>
            </a:r>
            <a:r>
              <a:rPr lang="en-US" sz="2800" b="0" strike="noStrike" spc="-1" dirty="0" err="1">
                <a:solidFill>
                  <a:srgbClr val="000000"/>
                </a:solidFill>
                <a:latin typeface="Calibri"/>
              </a:rPr>
              <a:t>procéduraux</a:t>
            </a:r>
            <a:r>
              <a:rPr lang="en-US" sz="2800" b="0" strike="noStrike" spc="-1" dirty="0">
                <a:solidFill>
                  <a:srgbClr val="000000"/>
                </a:solidFill>
                <a:latin typeface="Calibri"/>
              </a:rPr>
              <a:t> de :  </a:t>
            </a:r>
          </a:p>
          <a:p>
            <a:pPr marL="228600" indent="-228240">
              <a:lnSpc>
                <a:spcPct val="90000"/>
              </a:lnSpc>
              <a:spcBef>
                <a:spcPts val="1001"/>
              </a:spcBef>
              <a:buClr>
                <a:srgbClr val="000000"/>
              </a:buClr>
              <a:buFont typeface="Arial"/>
              <a:buChar char="•"/>
            </a:pPr>
            <a:r>
              <a:rPr lang="fr-FR" sz="2800" spc="-1" dirty="0">
                <a:solidFill>
                  <a:srgbClr val="000000"/>
                </a:solidFill>
                <a:latin typeface="Calibri"/>
              </a:rPr>
              <a:t>Conservation rapide de données informatiques stockées</a:t>
            </a:r>
          </a:p>
          <a:p>
            <a:pPr marL="228600" indent="-228240">
              <a:lnSpc>
                <a:spcPct val="90000"/>
              </a:lnSpc>
              <a:spcBef>
                <a:spcPts val="1001"/>
              </a:spcBef>
              <a:buClr>
                <a:srgbClr val="000000"/>
              </a:buClr>
              <a:buFont typeface="Arial"/>
              <a:buChar char="•"/>
            </a:pPr>
            <a:r>
              <a:rPr lang="fr-FR" sz="2800" spc="-1" dirty="0">
                <a:solidFill>
                  <a:srgbClr val="000000"/>
                </a:solidFill>
                <a:latin typeface="Calibri"/>
              </a:rPr>
              <a:t>Conservation et divulgation rapides de données relatives au trafic</a:t>
            </a:r>
          </a:p>
          <a:p>
            <a:pPr marL="228600" indent="-228240">
              <a:lnSpc>
                <a:spcPct val="90000"/>
              </a:lnSpc>
              <a:spcBef>
                <a:spcPts val="1001"/>
              </a:spcBef>
              <a:buClr>
                <a:srgbClr val="000000"/>
              </a:buClr>
              <a:buFont typeface="Arial"/>
              <a:buChar char="•"/>
            </a:pPr>
            <a:r>
              <a:rPr lang="en-US" sz="2800" b="0" strike="noStrike" spc="-1" dirty="0" err="1">
                <a:solidFill>
                  <a:srgbClr val="000000"/>
                </a:solidFill>
                <a:latin typeface="Calibri"/>
              </a:rPr>
              <a:t>Injonction</a:t>
            </a:r>
            <a:r>
              <a:rPr lang="en-US" sz="2800" b="0" strike="noStrike" spc="-1" dirty="0">
                <a:solidFill>
                  <a:srgbClr val="000000"/>
                </a:solidFill>
                <a:latin typeface="Calibri"/>
              </a:rPr>
              <a:t> de </a:t>
            </a:r>
            <a:r>
              <a:rPr lang="en-US" sz="2800" b="0" strike="noStrike" spc="-1" dirty="0" err="1">
                <a:solidFill>
                  <a:srgbClr val="000000"/>
                </a:solidFill>
                <a:latin typeface="Calibri"/>
              </a:rPr>
              <a:t>produire</a:t>
            </a:r>
            <a:endParaRPr lang="en-US" sz="2800" b="0" strike="noStrike" spc="-1" dirty="0">
              <a:solidFill>
                <a:srgbClr val="000000"/>
              </a:solidFill>
              <a:latin typeface="Calibri"/>
            </a:endParaRPr>
          </a:p>
        </p:txBody>
      </p:sp>
      <p:sp>
        <p:nvSpPr>
          <p:cNvPr id="373" name="TextShape 2"/>
          <p:cNvSpPr txBox="1"/>
          <p:nvPr/>
        </p:nvSpPr>
        <p:spPr>
          <a:xfrm>
            <a:off x="6458040" y="6356520"/>
            <a:ext cx="2057040" cy="364680"/>
          </a:xfrm>
          <a:prstGeom prst="rect">
            <a:avLst/>
          </a:prstGeom>
          <a:noFill/>
          <a:ln>
            <a:noFill/>
          </a:ln>
        </p:spPr>
        <p:txBody>
          <a:bodyPr anchor="ctr">
            <a:noAutofit/>
          </a:bodyPr>
          <a:lstStyle/>
          <a:p>
            <a:pPr algn="r">
              <a:lnSpc>
                <a:spcPct val="100000"/>
              </a:lnSpc>
            </a:pPr>
            <a:fld id="{9AAFD71A-C8BD-4161-BBFF-F23E14BFDDA2}" type="slidenum">
              <a:rPr lang="en-GB" sz="1200" b="0" strike="noStrike" spc="-1">
                <a:solidFill>
                  <a:srgbClr val="8B8B8B"/>
                </a:solidFill>
                <a:latin typeface="Calibri"/>
              </a:rPr>
              <a:t>4</a:t>
            </a:fld>
            <a:endParaRPr lang="en-GB" sz="1200" b="0" strike="noStrike" spc="-1">
              <a:latin typeface="Times New Roman"/>
            </a:endParaRPr>
          </a:p>
        </p:txBody>
      </p:sp>
      <p:sp>
        <p:nvSpPr>
          <p:cNvPr id="374" name="TextShape 3"/>
          <p:cNvSpPr txBox="1"/>
          <p:nvPr/>
        </p:nvSpPr>
        <p:spPr>
          <a:xfrm>
            <a:off x="2570040" y="0"/>
            <a:ext cx="6573600" cy="1043280"/>
          </a:xfrm>
          <a:prstGeom prst="rect">
            <a:avLst/>
          </a:prstGeom>
          <a:noFill/>
          <a:ln>
            <a:noFill/>
          </a:ln>
        </p:spPr>
        <p:txBody>
          <a:bodyPr anchor="ctr">
            <a:noAutofit/>
          </a:bodyPr>
          <a:lstStyle/>
          <a:p>
            <a:pPr algn="r">
              <a:lnSpc>
                <a:spcPct val="90000"/>
              </a:lnSpc>
              <a:spcBef>
                <a:spcPts val="1001"/>
              </a:spcBef>
            </a:pPr>
            <a:endParaRPr lang="en-US" sz="2800" b="0" strike="noStrike" spc="-1">
              <a:solidFill>
                <a:srgbClr val="000000"/>
              </a:solidFill>
              <a:latin typeface="Calibri"/>
            </a:endParaRPr>
          </a:p>
          <a:p>
            <a:pPr algn="r">
              <a:lnSpc>
                <a:spcPct val="90000"/>
              </a:lnSpc>
              <a:spcBef>
                <a:spcPts val="1001"/>
              </a:spcBef>
            </a:pPr>
            <a:r>
              <a:rPr lang="en-US" sz="3200" b="0" strike="noStrike" spc="-1">
                <a:solidFill>
                  <a:srgbClr val="FFFFFF"/>
                </a:solidFill>
                <a:latin typeface="Verdana"/>
              </a:rPr>
              <a:t>Objectifs de la Session</a:t>
            </a:r>
            <a:endParaRPr lang="en-US" sz="3200" b="0" strike="noStrike" spc="-1">
              <a:solidFill>
                <a:srgbClr val="000000"/>
              </a:solidFill>
              <a:latin typeface="Calibri"/>
            </a:endParaRPr>
          </a:p>
          <a:p>
            <a:pPr algn="r">
              <a:lnSpc>
                <a:spcPct val="90000"/>
              </a:lnSpc>
              <a:spcBef>
                <a:spcPts val="1001"/>
              </a:spcBef>
            </a:pPr>
            <a:endParaRPr lang="en-US" sz="3200" b="0" strike="noStrike" spc="-1">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 name="CustomShape 1"/>
          <p:cNvSpPr/>
          <p:nvPr/>
        </p:nvSpPr>
        <p:spPr>
          <a:xfrm>
            <a:off x="0" y="0"/>
            <a:ext cx="9143640" cy="360"/>
          </a:xfrm>
          <a:prstGeom prst="rect">
            <a:avLst/>
          </a:prstGeom>
          <a:noFill/>
          <a:ln>
            <a:noFill/>
          </a:ln>
        </p:spPr>
        <p:style>
          <a:lnRef idx="0">
            <a:scrgbClr r="0" g="0" b="0"/>
          </a:lnRef>
          <a:fillRef idx="0">
            <a:scrgbClr r="0" g="0" b="0"/>
          </a:fillRef>
          <a:effectRef idx="0">
            <a:scrgbClr r="0" g="0" b="0"/>
          </a:effectRef>
          <a:fontRef idx="minor"/>
        </p:style>
      </p:sp>
      <p:sp>
        <p:nvSpPr>
          <p:cNvPr id="488" name="CustomShape 2"/>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err="1">
                <a:solidFill>
                  <a:srgbClr val="FFFFFF"/>
                </a:solidFill>
                <a:latin typeface="Verdana"/>
                <a:ea typeface="MS PGothic"/>
              </a:rPr>
              <a:t>Objectifs</a:t>
            </a:r>
            <a:r>
              <a:rPr lang="en-GB" sz="3200" b="0" strike="noStrike" spc="-1" dirty="0">
                <a:solidFill>
                  <a:srgbClr val="FFFFFF"/>
                </a:solidFill>
                <a:latin typeface="Verdana"/>
                <a:ea typeface="MS PGothic"/>
              </a:rPr>
              <a:t> de la session</a:t>
            </a:r>
            <a:endParaRPr lang="en-GB" sz="3200" b="0" strike="noStrike" spc="-1" dirty="0">
              <a:latin typeface="Arial"/>
            </a:endParaRPr>
          </a:p>
        </p:txBody>
      </p:sp>
      <p:sp>
        <p:nvSpPr>
          <p:cNvPr id="489" name="TextShape 3"/>
          <p:cNvSpPr txBox="1"/>
          <p:nvPr/>
        </p:nvSpPr>
        <p:spPr>
          <a:xfrm>
            <a:off x="323640" y="1340640"/>
            <a:ext cx="8712000" cy="5239800"/>
          </a:xfrm>
          <a:prstGeom prst="rect">
            <a:avLst/>
          </a:prstGeom>
          <a:noFill/>
          <a:ln>
            <a:noFill/>
          </a:ln>
        </p:spPr>
        <p:txBody>
          <a:bodyPr>
            <a:normAutofit/>
          </a:bodyPr>
          <a:lstStyle/>
          <a:p>
            <a:pPr algn="just">
              <a:lnSpc>
                <a:spcPct val="90000"/>
              </a:lnSpc>
              <a:spcBef>
                <a:spcPts val="1001"/>
              </a:spcBef>
            </a:pPr>
            <a:r>
              <a:rPr lang="en-US" sz="2400" b="1" strike="noStrike" spc="-1">
                <a:solidFill>
                  <a:srgbClr val="000000"/>
                </a:solidFill>
                <a:latin typeface="Calibri"/>
                <a:ea typeface="Verdana"/>
              </a:rPr>
              <a:t>À la fin de la session, les délégués pourront</a:t>
            </a:r>
            <a:endParaRPr lang="en-US" sz="2400" b="0" strike="noStrike" spc="-1">
              <a:solidFill>
                <a:srgbClr val="000000"/>
              </a:solidFill>
              <a:latin typeface="Calibri"/>
            </a:endParaRPr>
          </a:p>
          <a:p>
            <a:pPr algn="just">
              <a:lnSpc>
                <a:spcPct val="90000"/>
              </a:lnSpc>
              <a:spcBef>
                <a:spcPts val="1001"/>
              </a:spcBef>
            </a:pPr>
            <a:endParaRPr lang="en-US" sz="2400" b="0" strike="noStrike" spc="-1">
              <a:solidFill>
                <a:srgbClr val="000000"/>
              </a:solidFill>
              <a:latin typeface="Calibri"/>
            </a:endParaRPr>
          </a:p>
          <a:p>
            <a:pPr algn="just">
              <a:lnSpc>
                <a:spcPct val="90000"/>
              </a:lnSpc>
              <a:spcBef>
                <a:spcPts val="1001"/>
              </a:spcBef>
            </a:pPr>
            <a:r>
              <a:rPr lang="en-US" sz="2400" b="0" strike="noStrike" spc="-1">
                <a:solidFill>
                  <a:srgbClr val="000000"/>
                </a:solidFill>
                <a:latin typeface="Calibri"/>
                <a:ea typeface="Verdana"/>
              </a:rPr>
              <a:t>Comprendre l'étendue des pouvoirs procéduraux prévus par la Convention de Budapest</a:t>
            </a:r>
            <a:endParaRPr lang="en-US" sz="2400" b="0" strike="noStrike" spc="-1">
              <a:solidFill>
                <a:srgbClr val="000000"/>
              </a:solidFill>
              <a:latin typeface="Calibri"/>
            </a:endParaRPr>
          </a:p>
          <a:p>
            <a:pPr algn="just">
              <a:lnSpc>
                <a:spcPct val="90000"/>
              </a:lnSpc>
              <a:spcBef>
                <a:spcPts val="1001"/>
              </a:spcBef>
            </a:pPr>
            <a:r>
              <a:rPr lang="en-US" sz="2400" b="0" strike="noStrike" spc="-1">
                <a:solidFill>
                  <a:srgbClr val="000000"/>
                </a:solidFill>
                <a:latin typeface="Calibri"/>
                <a:ea typeface="Verdana"/>
              </a:rPr>
              <a:t>Discuter des conditions et des garanties appropriées liées à l'application des pouvoirs de procédure</a:t>
            </a:r>
            <a:endParaRPr lang="en-US" sz="2400" b="0" strike="noStrike" spc="-1">
              <a:solidFill>
                <a:srgbClr val="000000"/>
              </a:solidFill>
              <a:latin typeface="Calibri"/>
            </a:endParaRPr>
          </a:p>
          <a:p>
            <a:pPr algn="just">
              <a:lnSpc>
                <a:spcPct val="90000"/>
              </a:lnSpc>
              <a:spcBef>
                <a:spcPts val="1001"/>
              </a:spcBef>
            </a:pPr>
            <a:r>
              <a:rPr lang="en-US" sz="2400" b="0" strike="noStrike" spc="-1">
                <a:solidFill>
                  <a:srgbClr val="000000"/>
                </a:solidFill>
                <a:latin typeface="Calibri"/>
                <a:ea typeface="Verdana"/>
              </a:rPr>
              <a:t>Identifier les éléments des pouvoirs procéduraux de :  </a:t>
            </a:r>
            <a:endParaRPr lang="en-US" sz="2400" b="0" strike="noStrike" spc="-1">
              <a:solidFill>
                <a:srgbClr val="000000"/>
              </a:solidFill>
              <a:latin typeface="Calibri"/>
            </a:endParaRPr>
          </a:p>
          <a:p>
            <a:pPr marL="228600" indent="-228240" algn="just">
              <a:lnSpc>
                <a:spcPct val="90000"/>
              </a:lnSpc>
              <a:spcBef>
                <a:spcPts val="1001"/>
              </a:spcBef>
              <a:buClr>
                <a:srgbClr val="000000"/>
              </a:buClr>
              <a:buFont typeface="Arial"/>
              <a:buChar char="•"/>
            </a:pPr>
            <a:r>
              <a:rPr lang="en-US" sz="2400" b="0" strike="noStrike" spc="-1">
                <a:solidFill>
                  <a:srgbClr val="000000"/>
                </a:solidFill>
                <a:latin typeface="Calibri"/>
                <a:ea typeface="Verdana"/>
              </a:rPr>
              <a:t>Préservation accélérée des données informatiques stockées</a:t>
            </a:r>
            <a:endParaRPr lang="en-US" sz="2400" b="0" strike="noStrike" spc="-1">
              <a:solidFill>
                <a:srgbClr val="000000"/>
              </a:solidFill>
              <a:latin typeface="Calibri"/>
            </a:endParaRPr>
          </a:p>
          <a:p>
            <a:pPr marL="228600" indent="-228240" algn="just">
              <a:lnSpc>
                <a:spcPct val="90000"/>
              </a:lnSpc>
              <a:spcBef>
                <a:spcPts val="1001"/>
              </a:spcBef>
              <a:buClr>
                <a:srgbClr val="000000"/>
              </a:buClr>
              <a:buFont typeface="Arial"/>
              <a:buChar char="•"/>
            </a:pPr>
            <a:r>
              <a:rPr lang="en-US" sz="2400" b="0" strike="noStrike" spc="-1">
                <a:solidFill>
                  <a:srgbClr val="000000"/>
                </a:solidFill>
                <a:latin typeface="Calibri"/>
                <a:ea typeface="Verdana"/>
              </a:rPr>
              <a:t>Préservation accélérée et divulgation partielle des données relatives au trafic </a:t>
            </a:r>
            <a:endParaRPr lang="en-US" sz="2400" b="0" strike="noStrike" spc="-1">
              <a:solidFill>
                <a:srgbClr val="000000"/>
              </a:solidFill>
              <a:latin typeface="Calibri"/>
            </a:endParaRPr>
          </a:p>
          <a:p>
            <a:pPr marL="228600" indent="-228240" algn="just">
              <a:lnSpc>
                <a:spcPct val="90000"/>
              </a:lnSpc>
              <a:spcBef>
                <a:spcPts val="1001"/>
              </a:spcBef>
              <a:buClr>
                <a:srgbClr val="000000"/>
              </a:buClr>
              <a:buFont typeface="Arial"/>
              <a:buChar char="•"/>
            </a:pPr>
            <a:r>
              <a:rPr lang="en-US" sz="2400" b="0" strike="noStrike" spc="-1">
                <a:solidFill>
                  <a:srgbClr val="000000"/>
                </a:solidFill>
                <a:latin typeface="Calibri"/>
                <a:ea typeface="Verdana"/>
              </a:rPr>
              <a:t>Ordre de production</a:t>
            </a:r>
            <a:endParaRPr lang="en-US" sz="2400" b="0" strike="noStrike" spc="-1">
              <a:solidFill>
                <a:srgbClr val="000000"/>
              </a:solidFill>
              <a:latin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CustomShape 1"/>
          <p:cNvSpPr/>
          <p:nvPr/>
        </p:nvSpPr>
        <p:spPr>
          <a:xfrm>
            <a:off x="0" y="0"/>
            <a:ext cx="9143640" cy="360"/>
          </a:xfrm>
          <a:prstGeom prst="rect">
            <a:avLst/>
          </a:prstGeom>
          <a:noFill/>
          <a:ln>
            <a:noFill/>
          </a:ln>
        </p:spPr>
        <p:style>
          <a:lnRef idx="0">
            <a:scrgbClr r="0" g="0" b="0"/>
          </a:lnRef>
          <a:fillRef idx="0">
            <a:scrgbClr r="0" g="0" b="0"/>
          </a:fillRef>
          <a:effectRef idx="0">
            <a:scrgbClr r="0" g="0" b="0"/>
          </a:effectRef>
          <a:fontRef idx="minor"/>
        </p:style>
      </p:sp>
      <p:pic>
        <p:nvPicPr>
          <p:cNvPr id="491" name="Picture 8"/>
          <p:cNvPicPr/>
          <p:nvPr/>
        </p:nvPicPr>
        <p:blipFill>
          <a:blip r:embed="rId2"/>
          <a:stretch/>
        </p:blipFill>
        <p:spPr>
          <a:xfrm>
            <a:off x="4876920" y="189000"/>
            <a:ext cx="4087440" cy="711000"/>
          </a:xfrm>
          <a:prstGeom prst="rect">
            <a:avLst/>
          </a:prstGeom>
          <a:ln>
            <a:noFill/>
          </a:ln>
        </p:spPr>
      </p:pic>
      <p:sp>
        <p:nvSpPr>
          <p:cNvPr id="492" name="CustomShape 2"/>
          <p:cNvSpPr/>
          <p:nvPr/>
        </p:nvSpPr>
        <p:spPr>
          <a:xfrm>
            <a:off x="290520" y="2352600"/>
            <a:ext cx="8598960" cy="372264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3600" b="1" strike="noStrike" spc="-1" dirty="0">
                <a:solidFill>
                  <a:srgbClr val="000000"/>
                </a:solidFill>
                <a:latin typeface="Calibri"/>
                <a:ea typeface="MS PGothic"/>
              </a:rPr>
              <a:t>MERCI</a:t>
            </a:r>
            <a:endParaRPr lang="en-GB" sz="3600" b="0" strike="noStrike" spc="-1" dirty="0">
              <a:latin typeface="Arial"/>
            </a:endParaRPr>
          </a:p>
          <a:p>
            <a:pPr algn="ctr">
              <a:lnSpc>
                <a:spcPct val="100000"/>
              </a:lnSpc>
            </a:pPr>
            <a:endParaRPr lang="en-GB" sz="3600" b="0" strike="noStrike" spc="-1" dirty="0">
              <a:latin typeface="Arial"/>
            </a:endParaRPr>
          </a:p>
          <a:p>
            <a:pPr algn="ctr">
              <a:lnSpc>
                <a:spcPct val="100000"/>
              </a:lnSpc>
            </a:pPr>
            <a:endParaRPr lang="en-GB" sz="3600" b="0" strike="noStrike" spc="-1" dirty="0">
              <a:latin typeface="Arial"/>
            </a:endParaRPr>
          </a:p>
          <a:p>
            <a:pPr algn="ctr">
              <a:lnSpc>
                <a:spcPct val="100000"/>
              </a:lnSpc>
            </a:pPr>
            <a:r>
              <a:rPr lang="en-GB" sz="1800" b="1" strike="noStrike" spc="-1" dirty="0" err="1">
                <a:solidFill>
                  <a:srgbClr val="000000"/>
                </a:solidFill>
                <a:latin typeface="Calibri"/>
                <a:ea typeface="MS PGothic"/>
              </a:rPr>
              <a:t>Xxxxx</a:t>
            </a:r>
            <a:r>
              <a:rPr lang="en-GB" sz="1800" b="1" strike="noStrike" spc="-1" dirty="0">
                <a:solidFill>
                  <a:srgbClr val="000000"/>
                </a:solidFill>
                <a:latin typeface="Calibri"/>
                <a:ea typeface="MS PGothic"/>
              </a:rPr>
              <a:t> XXXXXXXX</a:t>
            </a:r>
            <a:endParaRPr lang="en-GB" sz="1800" b="0" strike="noStrike" spc="-1" dirty="0">
              <a:latin typeface="Arial"/>
            </a:endParaRPr>
          </a:p>
          <a:p>
            <a:pPr algn="ctr">
              <a:lnSpc>
                <a:spcPct val="100000"/>
              </a:lnSpc>
            </a:pPr>
            <a:endParaRPr lang="en-GB" sz="1800" b="0" strike="noStrike" spc="-1" dirty="0">
              <a:latin typeface="Arial"/>
            </a:endParaRPr>
          </a:p>
          <a:p>
            <a:pPr algn="ctr">
              <a:lnSpc>
                <a:spcPct val="100000"/>
              </a:lnSpc>
            </a:pPr>
            <a:r>
              <a:rPr lang="en-GB" sz="1400" b="0" i="1" strike="noStrike" spc="-1" dirty="0">
                <a:solidFill>
                  <a:srgbClr val="000000"/>
                </a:solidFill>
                <a:latin typeface="Calibri"/>
                <a:ea typeface="MS PGothic"/>
              </a:rPr>
              <a:t>Conseil de </a:t>
            </a:r>
            <a:r>
              <a:rPr lang="en-GB" sz="1400" b="0" i="1" strike="noStrike" spc="-1" dirty="0" err="1">
                <a:solidFill>
                  <a:srgbClr val="000000"/>
                </a:solidFill>
                <a:latin typeface="Calibri"/>
                <a:ea typeface="MS PGothic"/>
              </a:rPr>
              <a:t>l’Europe</a:t>
            </a:r>
            <a:endParaRPr lang="en-GB" sz="1400" b="0" strike="noStrike" spc="-1" dirty="0">
              <a:latin typeface="Arial"/>
            </a:endParaRPr>
          </a:p>
          <a:p>
            <a:pPr algn="ctr">
              <a:lnSpc>
                <a:spcPct val="100000"/>
              </a:lnSpc>
            </a:pPr>
            <a:endParaRPr lang="en-GB" sz="1400" b="0" strike="noStrike" spc="-1" dirty="0">
              <a:latin typeface="Arial"/>
            </a:endParaRPr>
          </a:p>
          <a:p>
            <a:pPr algn="ctr">
              <a:lnSpc>
                <a:spcPct val="100000"/>
              </a:lnSpc>
            </a:pPr>
            <a:r>
              <a:rPr lang="en-GB" sz="1200" b="1" strike="noStrike" spc="-1" dirty="0">
                <a:solidFill>
                  <a:srgbClr val="2F618F"/>
                </a:solidFill>
                <a:latin typeface="Calibri"/>
                <a:ea typeface="MS PGothic"/>
              </a:rPr>
              <a:t>email</a:t>
            </a:r>
            <a:endParaRPr lang="en-GB" sz="1200" b="0" strike="noStrike" spc="-1" dirty="0">
              <a:latin typeface="Arial"/>
            </a:endParaRPr>
          </a:p>
          <a:p>
            <a:pPr algn="ctr">
              <a:lnSpc>
                <a:spcPct val="100000"/>
              </a:lnSpc>
            </a:pPr>
            <a:endParaRPr lang="en-GB" sz="1200" b="0" strike="noStrike" spc="-1" dirty="0">
              <a:latin typeface="Arial"/>
            </a:endParaRPr>
          </a:p>
          <a:p>
            <a:pPr algn="ctr">
              <a:lnSpc>
                <a:spcPct val="100000"/>
              </a:lnSpc>
            </a:pPr>
            <a:endParaRPr lang="en-GB" sz="1200" b="0" strike="noStrike" spc="-1" dirty="0">
              <a:latin typeface="Arial"/>
            </a:endParaRPr>
          </a:p>
          <a:p>
            <a:pPr algn="ctr">
              <a:lnSpc>
                <a:spcPct val="100000"/>
              </a:lnSpc>
            </a:pPr>
            <a:endParaRPr lang="en-GB" sz="1200" b="0" strike="noStrike" spc="-1" dirty="0">
              <a:latin typeface="Arial"/>
            </a:endParaRPr>
          </a:p>
          <a:p>
            <a:pPr algn="ctr">
              <a:lnSpc>
                <a:spcPct val="100000"/>
              </a:lnSpc>
            </a:pPr>
            <a:r>
              <a:rPr lang="en-GB" sz="1600" b="1" strike="noStrike" spc="-1" dirty="0">
                <a:solidFill>
                  <a:srgbClr val="000000"/>
                </a:solidFill>
                <a:latin typeface="Calibri"/>
                <a:ea typeface="MS PGothic"/>
              </a:rPr>
              <a:t>DD </a:t>
            </a:r>
            <a:r>
              <a:rPr lang="en-GB" sz="1600" b="1" strike="noStrike" spc="-1" dirty="0" err="1">
                <a:solidFill>
                  <a:srgbClr val="000000"/>
                </a:solidFill>
                <a:latin typeface="Calibri"/>
                <a:ea typeface="MS PGothic"/>
              </a:rPr>
              <a:t>Mois</a:t>
            </a:r>
            <a:r>
              <a:rPr lang="en-GB" sz="1600" b="1" strike="noStrike" spc="-1" dirty="0">
                <a:solidFill>
                  <a:srgbClr val="000000"/>
                </a:solidFill>
                <a:latin typeface="Calibri"/>
                <a:ea typeface="MS PGothic"/>
              </a:rPr>
              <a:t> AAAA</a:t>
            </a:r>
            <a:endParaRPr lang="en-GB" sz="1600" b="0" strike="noStrike" spc="-1" dirty="0">
              <a:latin typeface="Arial"/>
            </a:endParaRPr>
          </a:p>
        </p:txBody>
      </p:sp>
      <p:sp>
        <p:nvSpPr>
          <p:cNvPr id="493" name="CustomShape 3"/>
          <p:cNvSpPr/>
          <p:nvPr/>
        </p:nvSpPr>
        <p:spPr>
          <a:xfrm>
            <a:off x="365040" y="1177560"/>
            <a:ext cx="859896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1800" b="1" strike="noStrike" spc="-1">
                <a:solidFill>
                  <a:srgbClr val="000000"/>
                </a:solidFill>
                <a:latin typeface="Calibri"/>
                <a:ea typeface="MS PGothic"/>
              </a:rPr>
              <a:t>Cours de formation judiciaire introductif sur la cybercriminalité et les preuves électroniques</a:t>
            </a:r>
            <a:endParaRPr lang="en-GB" sz="1800" b="0" strike="noStrike" spc="-1">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TextShape 1"/>
          <p:cNvSpPr txBox="1"/>
          <p:nvPr/>
        </p:nvSpPr>
        <p:spPr>
          <a:xfrm>
            <a:off x="550440" y="4106160"/>
            <a:ext cx="7886520" cy="1499760"/>
          </a:xfrm>
          <a:prstGeom prst="rect">
            <a:avLst/>
          </a:prstGeom>
          <a:noFill/>
          <a:ln>
            <a:noFill/>
          </a:ln>
        </p:spPr>
        <p:txBody>
          <a:bodyPr>
            <a:noAutofit/>
          </a:bodyPr>
          <a:lstStyle/>
          <a:p>
            <a:pPr>
              <a:lnSpc>
                <a:spcPct val="90000"/>
              </a:lnSpc>
            </a:pPr>
            <a:r>
              <a:rPr lang="en-US" sz="3200" b="1" strike="noStrike" cap="all" spc="-1">
                <a:solidFill>
                  <a:srgbClr val="000000"/>
                </a:solidFill>
                <a:latin typeface="Calibri"/>
              </a:rPr>
              <a:t>Champ d'application des DISPOSITIONS procédurales </a:t>
            </a:r>
            <a:endParaRPr lang="en-US" sz="3200" b="0" strike="noStrike" spc="-1">
              <a:solidFill>
                <a:srgbClr val="000000"/>
              </a:solidFill>
              <a:latin typeface="Calibri"/>
            </a:endParaRPr>
          </a:p>
        </p:txBody>
      </p:sp>
      <p:sp>
        <p:nvSpPr>
          <p:cNvPr id="376" name="TextShape 2"/>
          <p:cNvSpPr txBox="1"/>
          <p:nvPr/>
        </p:nvSpPr>
        <p:spPr>
          <a:xfrm>
            <a:off x="550440" y="3666240"/>
            <a:ext cx="7886520" cy="439560"/>
          </a:xfrm>
          <a:prstGeom prst="rect">
            <a:avLst/>
          </a:prstGeom>
          <a:noFill/>
          <a:ln>
            <a:noFill/>
          </a:ln>
        </p:spPr>
        <p:txBody>
          <a:bodyPr>
            <a:normAutofit/>
          </a:bodyPr>
          <a:lstStyle/>
          <a:p>
            <a:pPr>
              <a:lnSpc>
                <a:spcPct val="90000"/>
              </a:lnSpc>
              <a:spcBef>
                <a:spcPts val="1001"/>
              </a:spcBef>
            </a:pPr>
            <a:r>
              <a:rPr lang="en-US" sz="2000" b="0" strike="noStrike" spc="-1">
                <a:solidFill>
                  <a:srgbClr val="808080"/>
                </a:solidFill>
                <a:latin typeface="Calibri"/>
              </a:rPr>
              <a:t>Pouvoirs procéduraux de la Convention de Budapest - Partie 1</a:t>
            </a:r>
            <a:endParaRPr lang="en-US" sz="2000" b="0" strike="noStrike" spc="-1">
              <a:solidFill>
                <a:srgbClr val="000000"/>
              </a:solidFill>
              <a:latin typeface="Calibri"/>
            </a:endParaRPr>
          </a:p>
          <a:p>
            <a:pPr>
              <a:lnSpc>
                <a:spcPct val="90000"/>
              </a:lnSpc>
              <a:spcBef>
                <a:spcPts val="1001"/>
              </a:spcBef>
            </a:pPr>
            <a:endParaRPr lang="en-US" sz="2000" b="0" strike="noStrike" spc="-1">
              <a:solidFill>
                <a:srgbClr val="000000"/>
              </a:solidFill>
              <a:latin typeface="Calibri"/>
            </a:endParaRPr>
          </a:p>
        </p:txBody>
      </p:sp>
      <p:sp>
        <p:nvSpPr>
          <p:cNvPr id="377" name="TextShape 3"/>
          <p:cNvSpPr txBox="1"/>
          <p:nvPr/>
        </p:nvSpPr>
        <p:spPr>
          <a:xfrm>
            <a:off x="6458040" y="6356520"/>
            <a:ext cx="2057040" cy="364680"/>
          </a:xfrm>
          <a:prstGeom prst="rect">
            <a:avLst/>
          </a:prstGeom>
          <a:noFill/>
          <a:ln>
            <a:noFill/>
          </a:ln>
        </p:spPr>
        <p:txBody>
          <a:bodyPr anchor="ctr">
            <a:noAutofit/>
          </a:bodyPr>
          <a:lstStyle/>
          <a:p>
            <a:pPr algn="r">
              <a:lnSpc>
                <a:spcPct val="100000"/>
              </a:lnSpc>
            </a:pPr>
            <a:fld id="{534C8CF1-8AD7-43A3-AF19-563F0474BF32}" type="slidenum">
              <a:rPr lang="en-GB" sz="1200" b="0" strike="noStrike" spc="-1">
                <a:solidFill>
                  <a:srgbClr val="8B8B8B"/>
                </a:solidFill>
                <a:latin typeface="Calibri"/>
              </a:rPr>
              <a:t>5</a:t>
            </a:fld>
            <a:endParaRPr lang="en-GB" sz="1200" b="0" strike="noStrike" spc="-1">
              <a:latin typeface="Times New Roman"/>
            </a:endParaRPr>
          </a:p>
        </p:txBody>
      </p:sp>
      <p:sp>
        <p:nvSpPr>
          <p:cNvPr id="378" name="TextShape 4"/>
          <p:cNvSpPr txBox="1"/>
          <p:nvPr/>
        </p:nvSpPr>
        <p:spPr>
          <a:xfrm>
            <a:off x="2811600" y="0"/>
            <a:ext cx="6332040" cy="1034640"/>
          </a:xfrm>
          <a:prstGeom prst="rect">
            <a:avLst/>
          </a:prstGeom>
          <a:noFill/>
          <a:ln>
            <a:noFill/>
          </a:ln>
        </p:spPr>
        <p:txBody>
          <a:bodyPr anchor="ctr">
            <a:normAutofit fontScale="94500"/>
          </a:bodyPr>
          <a:lstStyle/>
          <a:p>
            <a:pPr algn="r">
              <a:lnSpc>
                <a:spcPct val="90000"/>
              </a:lnSpc>
              <a:spcBef>
                <a:spcPts val="1001"/>
              </a:spcBef>
            </a:pPr>
            <a:endParaRPr lang="en-US" sz="2800" b="0" strike="noStrike" spc="-1">
              <a:solidFill>
                <a:srgbClr val="000000"/>
              </a:solidFill>
              <a:latin typeface="Calibri"/>
            </a:endParaRPr>
          </a:p>
          <a:p>
            <a:pPr algn="r">
              <a:lnSpc>
                <a:spcPct val="90000"/>
              </a:lnSpc>
              <a:spcBef>
                <a:spcPts val="1001"/>
              </a:spcBef>
            </a:pPr>
            <a:r>
              <a:rPr lang="en-US" sz="3200" b="0" strike="noStrike" spc="-1">
                <a:solidFill>
                  <a:srgbClr val="FFFFFF"/>
                </a:solidFill>
                <a:latin typeface="Verdana"/>
              </a:rPr>
              <a:t>Section 1</a:t>
            </a:r>
            <a:endParaRPr lang="en-US" sz="3200" b="0" strike="noStrike" spc="-1">
              <a:solidFill>
                <a:srgbClr val="000000"/>
              </a:solidFill>
              <a:latin typeface="Calibri"/>
            </a:endParaRPr>
          </a:p>
          <a:p>
            <a:pPr algn="r">
              <a:lnSpc>
                <a:spcPct val="90000"/>
              </a:lnSpc>
              <a:spcBef>
                <a:spcPts val="1001"/>
              </a:spcBef>
            </a:pPr>
            <a:endParaRPr lang="en-US" sz="3200" b="0" strike="noStrike" spc="-1">
              <a:solidFill>
                <a:srgbClr val="000000"/>
              </a:solidFill>
              <a:latin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CustomShape 1"/>
          <p:cNvSpPr/>
          <p:nvPr/>
        </p:nvSpPr>
        <p:spPr>
          <a:xfrm>
            <a:off x="162720" y="1456560"/>
            <a:ext cx="3889080" cy="42458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1 </a:t>
            </a:r>
            <a:r>
              <a:rPr lang="fr-FR" sz="1500" spc="-1" dirty="0">
                <a:solidFill>
                  <a:srgbClr val="000000"/>
                </a:solidFill>
                <a:latin typeface="Calibri"/>
              </a:rPr>
              <a:t>Chaque Partie adopte les mesures législatives et autres qui se révèlent nécessaires pour </a:t>
            </a:r>
            <a:r>
              <a:rPr lang="fr-FR" sz="1500" b="1" spc="-1" dirty="0">
                <a:solidFill>
                  <a:srgbClr val="FF0000"/>
                </a:solidFill>
                <a:latin typeface="Calibri"/>
              </a:rPr>
              <a:t>instaurer les pouvoirs et procédures</a:t>
            </a:r>
            <a:r>
              <a:rPr lang="fr-FR" sz="1500" spc="-1" dirty="0">
                <a:solidFill>
                  <a:srgbClr val="000000"/>
                </a:solidFill>
                <a:latin typeface="Calibri"/>
              </a:rPr>
              <a:t> prévus dans la présente section </a:t>
            </a:r>
            <a:r>
              <a:rPr lang="fr-FR" sz="1500" b="1" spc="-1" dirty="0">
                <a:solidFill>
                  <a:srgbClr val="FF0000"/>
                </a:solidFill>
                <a:latin typeface="Calibri"/>
              </a:rPr>
              <a:t>aux fins d’enquêtes ou de procédures pénales spécifiques</a:t>
            </a:r>
            <a:r>
              <a:rPr lang="fr-FR" sz="1500" spc="-1" dirty="0">
                <a:solidFill>
                  <a:srgbClr val="000000"/>
                </a:solidFill>
                <a:latin typeface="Calibri"/>
              </a:rPr>
              <a:t>.</a:t>
            </a:r>
            <a:endParaRPr lang="en-GB" sz="1500" spc="-1" dirty="0">
              <a:solidFill>
                <a:srgbClr val="000000"/>
              </a:solidFill>
              <a:latin typeface="Calibri"/>
            </a:endParaRPr>
          </a:p>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2 </a:t>
            </a:r>
            <a:r>
              <a:rPr lang="fr-FR" sz="1500" spc="-1" dirty="0">
                <a:solidFill>
                  <a:srgbClr val="000000"/>
                </a:solidFill>
                <a:latin typeface="Calibri"/>
              </a:rPr>
              <a:t>Sauf disposition contraire figurant à l’article 21, chaque Partie applique les pouvoirs et procédures mentionnés dans le paragraphe 1 du présent article:</a:t>
            </a:r>
            <a:r>
              <a:rPr lang="en-GB" sz="1500" spc="-1" dirty="0">
                <a:solidFill>
                  <a:srgbClr val="000000"/>
                </a:solidFill>
                <a:latin typeface="Calibri"/>
              </a:rPr>
              <a:t> </a:t>
            </a:r>
          </a:p>
          <a:p>
            <a:pPr marL="457200" algn="just">
              <a:lnSpc>
                <a:spcPct val="100000"/>
              </a:lnSpc>
            </a:pPr>
            <a:r>
              <a:rPr lang="en-GB" sz="1500" spc="-1" dirty="0">
                <a:solidFill>
                  <a:srgbClr val="000000"/>
                </a:solidFill>
                <a:latin typeface="Calibri"/>
              </a:rPr>
              <a:t>a </a:t>
            </a:r>
            <a:r>
              <a:rPr lang="fr-FR" sz="1500" spc="-1" dirty="0">
                <a:solidFill>
                  <a:srgbClr val="000000"/>
                </a:solidFill>
                <a:latin typeface="Calibri"/>
              </a:rPr>
              <a:t>aux infractions pénales établies conformément aux articles 2 à 11 de la présente Convention;</a:t>
            </a:r>
            <a:endParaRPr lang="en-GB" sz="1500" spc="-1" dirty="0">
              <a:solidFill>
                <a:srgbClr val="000000"/>
              </a:solidFill>
              <a:latin typeface="Calibri"/>
            </a:endParaRPr>
          </a:p>
          <a:p>
            <a:pPr marL="457200" algn="just">
              <a:lnSpc>
                <a:spcPct val="100000"/>
              </a:lnSpc>
            </a:pPr>
            <a:r>
              <a:rPr lang="en-GB" sz="1500" b="0" strike="noStrike" spc="-1" dirty="0">
                <a:solidFill>
                  <a:srgbClr val="000000"/>
                </a:solidFill>
                <a:latin typeface="Calibri"/>
              </a:rPr>
              <a:t>b </a:t>
            </a:r>
            <a:r>
              <a:rPr lang="fr-FR" sz="1500" spc="-1" dirty="0">
                <a:solidFill>
                  <a:srgbClr val="000000"/>
                </a:solidFill>
                <a:latin typeface="Calibri"/>
              </a:rPr>
              <a:t>à toutes les autres infractions pénales commises au moyen d’un système informatique; et </a:t>
            </a:r>
            <a:r>
              <a:rPr lang="en-GB" sz="1500" b="0" strike="noStrike" spc="-1" dirty="0">
                <a:solidFill>
                  <a:srgbClr val="000000"/>
                </a:solidFill>
                <a:latin typeface="Calibri"/>
              </a:rPr>
              <a:t> </a:t>
            </a:r>
            <a:endParaRPr lang="en-GB" sz="1500" b="0" strike="noStrike" spc="-1" dirty="0">
              <a:latin typeface="Arial"/>
            </a:endParaRPr>
          </a:p>
          <a:p>
            <a:pPr marL="457200" algn="just">
              <a:lnSpc>
                <a:spcPct val="100000"/>
              </a:lnSpc>
            </a:pPr>
            <a:r>
              <a:rPr lang="en-GB" sz="1500" b="0" strike="noStrike" spc="-1" dirty="0">
                <a:solidFill>
                  <a:srgbClr val="000000"/>
                </a:solidFill>
                <a:latin typeface="Calibri"/>
              </a:rPr>
              <a:t>c </a:t>
            </a:r>
            <a:r>
              <a:rPr lang="fr-FR" sz="1500" spc="-1" dirty="0">
                <a:solidFill>
                  <a:srgbClr val="000000"/>
                </a:solidFill>
                <a:latin typeface="Calibri"/>
              </a:rPr>
              <a:t>à la collecte des preuves électroniques de toute infraction pénale.</a:t>
            </a:r>
            <a:endParaRPr lang="en-GB" sz="1500" b="0" strike="noStrike" spc="-1" dirty="0">
              <a:latin typeface="Arial"/>
            </a:endParaRPr>
          </a:p>
        </p:txBody>
      </p:sp>
      <p:sp>
        <p:nvSpPr>
          <p:cNvPr id="380" name="CustomShape 2"/>
          <p:cNvSpPr/>
          <p:nvPr/>
        </p:nvSpPr>
        <p:spPr>
          <a:xfrm>
            <a:off x="4532400" y="1456560"/>
            <a:ext cx="4124880" cy="313786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dirty="0">
                <a:latin typeface="Calibri Light" panose="020F0302020204030204" pitchFamily="34" charset="0"/>
                <a:cs typeface="Calibri Light" panose="020F0302020204030204" pitchFamily="34" charset="0"/>
              </a:rPr>
              <a:t>Les Parties </a:t>
            </a:r>
            <a:r>
              <a:rPr lang="en-GB" dirty="0" err="1">
                <a:latin typeface="Calibri Light" panose="020F0302020204030204" pitchFamily="34" charset="0"/>
                <a:cs typeface="Calibri Light" panose="020F0302020204030204" pitchFamily="34" charset="0"/>
              </a:rPr>
              <a:t>doivent</a:t>
            </a:r>
            <a:r>
              <a:rPr lang="en-GB" dirty="0">
                <a:latin typeface="Calibri Light" panose="020F0302020204030204" pitchFamily="34" charset="0"/>
                <a:cs typeface="Calibri Light" panose="020F0302020204030204" pitchFamily="34" charset="0"/>
              </a:rPr>
              <a:t> adopter les </a:t>
            </a:r>
            <a:r>
              <a:rPr lang="en-GB" dirty="0" err="1">
                <a:latin typeface="Calibri Light" panose="020F0302020204030204" pitchFamily="34" charset="0"/>
                <a:cs typeface="Calibri Light" panose="020F0302020204030204" pitchFamily="34" charset="0"/>
              </a:rPr>
              <a:t>mesures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nécessaires</a:t>
            </a:r>
            <a:r>
              <a:rPr lang="en-GB" dirty="0">
                <a:latin typeface="Calibri Light" panose="020F0302020204030204" pitchFamily="34" charset="0"/>
                <a:cs typeface="Calibri Light" panose="020F0302020204030204" pitchFamily="34" charset="0"/>
              </a:rPr>
              <a:t> pour </a:t>
            </a:r>
            <a:r>
              <a:rPr lang="en-GB" dirty="0" err="1">
                <a:latin typeface="Calibri Light" panose="020F0302020204030204" pitchFamily="34" charset="0"/>
                <a:cs typeface="Calibri Light" panose="020F0302020204030204" pitchFamily="34" charset="0"/>
              </a:rPr>
              <a:t>instaurer</a:t>
            </a:r>
            <a:r>
              <a:rPr lang="en-GB" dirty="0">
                <a:latin typeface="Calibri Light" panose="020F0302020204030204" pitchFamily="34" charset="0"/>
                <a:cs typeface="Calibri Light" panose="020F0302020204030204" pitchFamily="34" charset="0"/>
              </a:rPr>
              <a:t> les </a:t>
            </a:r>
            <a:r>
              <a:rPr lang="en-GB" dirty="0" err="1">
                <a:latin typeface="Calibri Light" panose="020F0302020204030204" pitchFamily="34" charset="0"/>
                <a:cs typeface="Calibri Light" panose="020F0302020204030204" pitchFamily="34" charset="0"/>
              </a:rPr>
              <a:t>pouvoirs</a:t>
            </a:r>
            <a:r>
              <a:rPr lang="en-GB" dirty="0">
                <a:latin typeface="Calibri Light" panose="020F0302020204030204" pitchFamily="34" charset="0"/>
                <a:cs typeface="Calibri Light" panose="020F0302020204030204" pitchFamily="34" charset="0"/>
              </a:rPr>
              <a:t> et les </a:t>
            </a:r>
            <a:r>
              <a:rPr lang="en-GB" dirty="0" err="1">
                <a:latin typeface="Calibri Light" panose="020F0302020204030204" pitchFamily="34" charset="0"/>
                <a:cs typeface="Calibri Light" panose="020F0302020204030204" pitchFamily="34" charset="0"/>
              </a:rPr>
              <a:t>procédures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prévus</a:t>
            </a:r>
            <a:r>
              <a:rPr lang="en-GB" dirty="0">
                <a:latin typeface="Calibri Light" panose="020F0302020204030204" pitchFamily="34" charset="0"/>
                <a:cs typeface="Calibri Light" panose="020F0302020204030204" pitchFamily="34" charset="0"/>
              </a:rPr>
              <a:t> aux articles 16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21 de la Convention de Budapest.  </a:t>
            </a:r>
          </a:p>
          <a:p>
            <a:pPr marL="343080" indent="-342720" algn="just">
              <a:lnSpc>
                <a:spcPct val="100000"/>
              </a:lnSpc>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lnSpc>
                <a:spcPct val="100000"/>
              </a:lnSpc>
              <a:buClr>
                <a:srgbClr val="000000"/>
              </a:buClr>
              <a:buFont typeface="Wingdings" charset="2"/>
              <a:buChar char=""/>
            </a:pPr>
            <a:r>
              <a:rPr lang="en-GB" dirty="0" err="1">
                <a:latin typeface="Calibri Light" panose="020F0302020204030204" pitchFamily="34" charset="0"/>
                <a:cs typeface="Calibri Light" panose="020F0302020204030204" pitchFamily="34" charset="0"/>
              </a:rPr>
              <a:t>Ces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pouvoirs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doivent</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exercés</a:t>
            </a:r>
            <a:r>
              <a:rPr lang="en-GB" dirty="0">
                <a:latin typeface="Calibri Light" panose="020F0302020204030204" pitchFamily="34" charset="0"/>
                <a:cs typeface="Calibri Light" panose="020F0302020204030204" pitchFamily="34" charset="0"/>
              </a:rPr>
              <a:t> dans le cadre </a:t>
            </a:r>
            <a:r>
              <a:rPr lang="en-GB" dirty="0" err="1">
                <a:latin typeface="Calibri Light" panose="020F0302020204030204" pitchFamily="34" charset="0"/>
                <a:cs typeface="Calibri Light" panose="020F0302020204030204" pitchFamily="34" charset="0"/>
              </a:rPr>
              <a:t>d'enquêtes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procédures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pénales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spécifiques</a:t>
            </a:r>
            <a:r>
              <a:rPr lang="en-GB" dirty="0">
                <a:latin typeface="Calibri Light" panose="020F0302020204030204" pitchFamily="34" charset="0"/>
                <a:cs typeface="Calibri Light" panose="020F0302020204030204" pitchFamily="34" charset="0"/>
              </a:rPr>
              <a:t> (par </a:t>
            </a:r>
            <a:r>
              <a:rPr lang="en-GB" dirty="0" err="1">
                <a:latin typeface="Calibri Light" panose="020F0302020204030204" pitchFamily="34" charset="0"/>
                <a:cs typeface="Calibri Light" panose="020F0302020204030204" pitchFamily="34" charset="0"/>
              </a:rPr>
              <a:t>exemple</a:t>
            </a:r>
            <a:r>
              <a:rPr lang="en-GB" dirty="0">
                <a:latin typeface="Calibri Light" panose="020F0302020204030204" pitchFamily="34" charset="0"/>
                <a:cs typeface="Calibri Light" panose="020F0302020204030204" pitchFamily="34" charset="0"/>
              </a:rPr>
              <a:t> pas pour les </a:t>
            </a:r>
            <a:r>
              <a:rPr lang="en-GB" dirty="0" err="1">
                <a:latin typeface="Calibri Light" panose="020F0302020204030204" pitchFamily="34" charset="0"/>
                <a:cs typeface="Calibri Light" panose="020F0302020204030204" pitchFamily="34" charset="0"/>
              </a:rPr>
              <a:t>besoins</a:t>
            </a:r>
            <a:r>
              <a:rPr lang="en-GB" dirty="0">
                <a:latin typeface="Calibri Light" panose="020F0302020204030204" pitchFamily="34" charset="0"/>
                <a:cs typeface="Calibri Light" panose="020F0302020204030204" pitchFamily="34" charset="0"/>
              </a:rPr>
              <a:t> de la </a:t>
            </a:r>
            <a:r>
              <a:rPr lang="en-GB" dirty="0" err="1">
                <a:latin typeface="Calibri Light" panose="020F0302020204030204" pitchFamily="34" charset="0"/>
                <a:cs typeface="Calibri Light" panose="020F0302020204030204" pitchFamily="34" charset="0"/>
              </a:rPr>
              <a:t>collecte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renseignements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généraux</a:t>
            </a:r>
            <a:r>
              <a:rPr lang="en-GB" dirty="0">
                <a:latin typeface="Calibri Light" panose="020F0302020204030204" pitchFamily="34" charset="0"/>
                <a:cs typeface="Calibri Light" panose="020F0302020204030204" pitchFamily="34" charset="0"/>
              </a:rPr>
              <a:t>). </a:t>
            </a:r>
          </a:p>
        </p:txBody>
      </p:sp>
      <p:sp>
        <p:nvSpPr>
          <p:cNvPr id="381" name="CustomShape 3"/>
          <p:cNvSpPr/>
          <p:nvPr/>
        </p:nvSpPr>
        <p:spPr>
          <a:xfrm>
            <a:off x="1366200" y="77040"/>
            <a:ext cx="7632360" cy="106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a:solidFill>
                  <a:srgbClr val="FFFFFF"/>
                </a:solidFill>
                <a:latin typeface="Verdana"/>
                <a:ea typeface="Verdana"/>
              </a:rPr>
              <a:t>Champ d'application des dispositions procédurales </a:t>
            </a:r>
            <a:endParaRPr lang="en-GB" sz="3200" b="0" strike="noStrike" spc="-1">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CustomShape 2"/>
          <p:cNvSpPr/>
          <p:nvPr/>
        </p:nvSpPr>
        <p:spPr>
          <a:xfrm>
            <a:off x="4591440" y="1601280"/>
            <a:ext cx="4133880" cy="452286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Les </a:t>
            </a:r>
            <a:r>
              <a:rPr lang="en-GB" sz="1600" dirty="0" err="1">
                <a:latin typeface="Calibri Light" panose="020F0302020204030204" pitchFamily="34" charset="0"/>
                <a:cs typeface="Calibri Light" panose="020F0302020204030204" pitchFamily="34" charset="0"/>
              </a:rPr>
              <a:t>pouvoirs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procéduraux</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établis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conformément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à</a:t>
            </a:r>
            <a:r>
              <a:rPr lang="en-GB" sz="1600" dirty="0">
                <a:latin typeface="Calibri Light" panose="020F0302020204030204" pitchFamily="34" charset="0"/>
                <a:cs typeface="Calibri Light" panose="020F0302020204030204" pitchFamily="34" charset="0"/>
              </a:rPr>
              <a:t> la Convention de Budapest ne </a:t>
            </a:r>
            <a:r>
              <a:rPr lang="en-GB" sz="1600" dirty="0" err="1">
                <a:latin typeface="Calibri Light" panose="020F0302020204030204" pitchFamily="34" charset="0"/>
                <a:cs typeface="Calibri Light" panose="020F0302020204030204" pitchFamily="34" charset="0"/>
              </a:rPr>
              <a:t>concernent</a:t>
            </a:r>
            <a:r>
              <a:rPr lang="en-GB" sz="1600" dirty="0">
                <a:latin typeface="Calibri Light" panose="020F0302020204030204" pitchFamily="34" charset="0"/>
                <a:cs typeface="Calibri Light" panose="020F0302020204030204" pitchFamily="34" charset="0"/>
              </a:rPr>
              <a:t> pas </a:t>
            </a:r>
            <a:r>
              <a:rPr lang="en-GB" sz="1600" dirty="0" err="1">
                <a:latin typeface="Calibri Light" panose="020F0302020204030204" pitchFamily="34" charset="0"/>
                <a:cs typeface="Calibri Light" panose="020F0302020204030204" pitchFamily="34" charset="0"/>
              </a:rPr>
              <a:t>seulement</a:t>
            </a:r>
            <a:r>
              <a:rPr lang="en-GB" sz="1600" dirty="0">
                <a:latin typeface="Calibri Light" panose="020F0302020204030204" pitchFamily="34" charset="0"/>
                <a:cs typeface="Calibri Light" panose="020F0302020204030204" pitchFamily="34" charset="0"/>
              </a:rPr>
              <a:t> les cybercrimes.</a:t>
            </a:r>
          </a:p>
          <a:p>
            <a:pPr marL="343080" indent="-342720" algn="just">
              <a:lnSpc>
                <a:spcPct val="100000"/>
              </a:lnSpc>
              <a:buClr>
                <a:srgbClr val="000000"/>
              </a:buClr>
              <a:buFont typeface="Wingdings" charset="2"/>
              <a:buChar char=""/>
            </a:pPr>
            <a:endParaRPr lang="en-GB" sz="1600" dirty="0">
              <a:latin typeface="Calibri Light" panose="020F0302020204030204" pitchFamily="34" charset="0"/>
              <a:cs typeface="Calibri Light" panose="020F0302020204030204" pitchFamily="34" charset="0"/>
            </a:endParaRPr>
          </a:p>
          <a:p>
            <a:pPr marL="343080" indent="-342720" algn="just">
              <a:lnSpc>
                <a:spcPct val="100000"/>
              </a:lnSpc>
              <a:buClr>
                <a:srgbClr val="000000"/>
              </a:buClr>
              <a:buFont typeface="Wingdings" charset="2"/>
              <a:buChar char=""/>
            </a:pPr>
            <a:r>
              <a:rPr lang="en-GB" sz="1600" dirty="0" err="1">
                <a:latin typeface="Calibri Light" panose="020F0302020204030204" pitchFamily="34" charset="0"/>
                <a:cs typeface="Calibri Light" panose="020F0302020204030204" pitchFamily="34" charset="0"/>
              </a:rPr>
              <a:t>Ces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pouvoirs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peuvent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être</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exercés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en</a:t>
            </a:r>
            <a:r>
              <a:rPr lang="en-GB" sz="1600" dirty="0">
                <a:latin typeface="Calibri Light" panose="020F0302020204030204" pitchFamily="34" charset="0"/>
                <a:cs typeface="Calibri Light" panose="020F0302020204030204" pitchFamily="34" charset="0"/>
              </a:rPr>
              <a:t> relation avec :</a:t>
            </a:r>
          </a:p>
          <a:p>
            <a:pPr marL="800280" lvl="1"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Les infractions </a:t>
            </a:r>
            <a:r>
              <a:rPr lang="en-GB" sz="1600" dirty="0" err="1">
                <a:latin typeface="Calibri Light" panose="020F0302020204030204" pitchFamily="34" charset="0"/>
                <a:cs typeface="Calibri Light" panose="020F0302020204030204" pitchFamily="34" charset="0"/>
              </a:rPr>
              <a:t>pénales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établies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conformément</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à</a:t>
            </a:r>
            <a:r>
              <a:rPr lang="en-GB" sz="1600" dirty="0">
                <a:latin typeface="Calibri Light" panose="020F0302020204030204" pitchFamily="34" charset="0"/>
                <a:cs typeface="Calibri Light" panose="020F0302020204030204" pitchFamily="34" charset="0"/>
              </a:rPr>
              <a:t> la Convention de Budapest</a:t>
            </a:r>
          </a:p>
          <a:p>
            <a:pPr marL="800280" lvl="1"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les </a:t>
            </a:r>
            <a:r>
              <a:rPr lang="en-GB" sz="1600" dirty="0" err="1">
                <a:latin typeface="Calibri Light" panose="020F0302020204030204" pitchFamily="34" charset="0"/>
                <a:cs typeface="Calibri Light" panose="020F0302020204030204" pitchFamily="34" charset="0"/>
              </a:rPr>
              <a:t>autres</a:t>
            </a:r>
            <a:r>
              <a:rPr lang="en-GB" sz="1600" dirty="0">
                <a:latin typeface="Calibri Light" panose="020F0302020204030204" pitchFamily="34" charset="0"/>
                <a:cs typeface="Calibri Light" panose="020F0302020204030204" pitchFamily="34" charset="0"/>
              </a:rPr>
              <a:t> infractions </a:t>
            </a:r>
            <a:r>
              <a:rPr lang="en-GB" sz="1600" dirty="0" err="1">
                <a:latin typeface="Calibri Light" panose="020F0302020204030204" pitchFamily="34" charset="0"/>
                <a:cs typeface="Calibri Light" panose="020F0302020204030204" pitchFamily="34" charset="0"/>
              </a:rPr>
              <a:t>pénales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commises</a:t>
            </a:r>
            <a:r>
              <a:rPr lang="en-GB" sz="1600" dirty="0">
                <a:latin typeface="Calibri Light" panose="020F0302020204030204" pitchFamily="34" charset="0"/>
                <a:cs typeface="Calibri Light" panose="020F0302020204030204" pitchFamily="34" charset="0"/>
              </a:rPr>
              <a:t> au </a:t>
            </a:r>
            <a:r>
              <a:rPr lang="en-GB" sz="1600" dirty="0" err="1">
                <a:latin typeface="Calibri Light" panose="020F0302020204030204" pitchFamily="34" charset="0"/>
                <a:cs typeface="Calibri Light" panose="020F0302020204030204" pitchFamily="34" charset="0"/>
              </a:rPr>
              <a:t>moyen</a:t>
            </a:r>
            <a:r>
              <a:rPr lang="en-GB" sz="1600" dirty="0">
                <a:latin typeface="Calibri Light" panose="020F0302020204030204" pitchFamily="34" charset="0"/>
                <a:cs typeface="Calibri Light" panose="020F0302020204030204" pitchFamily="34" charset="0"/>
              </a:rPr>
              <a:t> d'un </a:t>
            </a:r>
            <a:r>
              <a:rPr lang="en-GB" sz="1600" dirty="0" err="1">
                <a:latin typeface="Calibri Light" panose="020F0302020204030204" pitchFamily="34" charset="0"/>
                <a:cs typeface="Calibri Light" panose="020F0302020204030204" pitchFamily="34" charset="0"/>
              </a:rPr>
              <a:t>ordinateur</a:t>
            </a:r>
            <a:r>
              <a:rPr lang="en-GB" sz="1600" dirty="0">
                <a:latin typeface="Calibri Light" panose="020F0302020204030204" pitchFamily="34" charset="0"/>
                <a:cs typeface="Calibri Light" panose="020F0302020204030204" pitchFamily="34" charset="0"/>
              </a:rPr>
              <a:t> </a:t>
            </a:r>
          </a:p>
          <a:p>
            <a:pPr marL="800280" lvl="1" indent="-342720" algn="just">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La </a:t>
            </a:r>
            <a:r>
              <a:rPr lang="en-GB" sz="1600" dirty="0" err="1">
                <a:latin typeface="Calibri Light" panose="020F0302020204030204" pitchFamily="34" charset="0"/>
                <a:cs typeface="Calibri Light" panose="020F0302020204030204" pitchFamily="34" charset="0"/>
              </a:rPr>
              <a:t>collecte</a:t>
            </a:r>
            <a:r>
              <a:rPr lang="en-GB" sz="1600" dirty="0">
                <a:latin typeface="Calibri Light" panose="020F0302020204030204" pitchFamily="34" charset="0"/>
                <a:cs typeface="Calibri Light" panose="020F0302020204030204" pitchFamily="34" charset="0"/>
              </a:rPr>
              <a:t> de </a:t>
            </a:r>
            <a:r>
              <a:rPr lang="en-GB" sz="1600" dirty="0" err="1">
                <a:latin typeface="Calibri Light" panose="020F0302020204030204" pitchFamily="34" charset="0"/>
                <a:cs typeface="Calibri Light" panose="020F0302020204030204" pitchFamily="34" charset="0"/>
              </a:rPr>
              <a:t>preuves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électroniques</a:t>
            </a:r>
            <a:r>
              <a:rPr lang="en-GB" sz="1600" dirty="0">
                <a:latin typeface="Calibri Light" panose="020F0302020204030204" pitchFamily="34" charset="0"/>
                <a:cs typeface="Calibri Light" panose="020F0302020204030204" pitchFamily="34" charset="0"/>
              </a:rPr>
              <a:t> pour </a:t>
            </a:r>
            <a:r>
              <a:rPr lang="en-GB" sz="1600" dirty="0" err="1">
                <a:latin typeface="Calibri Light" panose="020F0302020204030204" pitchFamily="34" charset="0"/>
                <a:cs typeface="Calibri Light" panose="020F0302020204030204" pitchFamily="34" charset="0"/>
              </a:rPr>
              <a:t>toute</a:t>
            </a:r>
            <a:r>
              <a:rPr lang="en-GB" sz="1600" dirty="0">
                <a:latin typeface="Calibri Light" panose="020F0302020204030204" pitchFamily="34" charset="0"/>
                <a:cs typeface="Calibri Light" panose="020F0302020204030204" pitchFamily="34" charset="0"/>
              </a:rPr>
              <a:t> infraction </a:t>
            </a:r>
            <a:r>
              <a:rPr lang="en-GB" sz="1600" dirty="0" err="1">
                <a:latin typeface="Calibri Light" panose="020F0302020204030204" pitchFamily="34" charset="0"/>
                <a:cs typeface="Calibri Light" panose="020F0302020204030204" pitchFamily="34" charset="0"/>
              </a:rPr>
              <a:t>pénale</a:t>
            </a:r>
            <a:r>
              <a:rPr lang="en-GB" sz="1600" dirty="0">
                <a:latin typeface="Calibri Light" panose="020F0302020204030204" pitchFamily="34" charset="0"/>
                <a:cs typeface="Calibri Light" panose="020F0302020204030204" pitchFamily="34" charset="0"/>
              </a:rPr>
              <a:t> </a:t>
            </a:r>
          </a:p>
          <a:p>
            <a:pPr marL="343080" indent="-342720" algn="just">
              <a:lnSpc>
                <a:spcPct val="100000"/>
              </a:lnSpc>
              <a:buClr>
                <a:srgbClr val="000000"/>
              </a:buClr>
              <a:buFont typeface="Wingdings" charset="2"/>
              <a:buChar char=""/>
            </a:pPr>
            <a:endParaRPr lang="en-GB" sz="1600" dirty="0">
              <a:latin typeface="Calibri Light" panose="020F0302020204030204" pitchFamily="34" charset="0"/>
              <a:cs typeface="Calibri Light" panose="020F0302020204030204" pitchFamily="34" charset="0"/>
            </a:endParaRPr>
          </a:p>
          <a:p>
            <a:pPr marL="343080" indent="-342720" algn="just">
              <a:lnSpc>
                <a:spcPct val="100000"/>
              </a:lnSpc>
              <a:buClr>
                <a:srgbClr val="000000"/>
              </a:buClr>
              <a:buFont typeface="Wingdings" charset="2"/>
              <a:buChar char=""/>
            </a:pPr>
            <a:r>
              <a:rPr lang="en-GB" sz="1600" dirty="0">
                <a:latin typeface="Calibri Light" panose="020F0302020204030204" pitchFamily="34" charset="0"/>
                <a:cs typeface="Calibri Light" panose="020F0302020204030204" pitchFamily="34" charset="0"/>
              </a:rPr>
              <a:t>La Convention de Budapest est </a:t>
            </a:r>
            <a:r>
              <a:rPr lang="en-GB" sz="1600" dirty="0" err="1">
                <a:latin typeface="Calibri Light" panose="020F0302020204030204" pitchFamily="34" charset="0"/>
                <a:cs typeface="Calibri Light" panose="020F0302020204030204" pitchFamily="34" charset="0"/>
              </a:rPr>
              <a:t>une</a:t>
            </a:r>
            <a:r>
              <a:rPr lang="en-GB" sz="1600" dirty="0">
                <a:latin typeface="Calibri Light" panose="020F0302020204030204" pitchFamily="34" charset="0"/>
                <a:cs typeface="Calibri Light" panose="020F0302020204030204" pitchFamily="34" charset="0"/>
              </a:rPr>
              <a:t> convention sur la </a:t>
            </a:r>
            <a:r>
              <a:rPr lang="en-GB" sz="1600" dirty="0" err="1">
                <a:latin typeface="Calibri Light" panose="020F0302020204030204" pitchFamily="34" charset="0"/>
                <a:cs typeface="Calibri Light" panose="020F0302020204030204" pitchFamily="34" charset="0"/>
              </a:rPr>
              <a:t>cybercriminalité</a:t>
            </a:r>
            <a:r>
              <a:rPr lang="en-GB" sz="1600" dirty="0">
                <a:latin typeface="Calibri Light" panose="020F0302020204030204" pitchFamily="34" charset="0"/>
                <a:cs typeface="Calibri Light" panose="020F0302020204030204" pitchFamily="34" charset="0"/>
              </a:rPr>
              <a:t> ET les </a:t>
            </a:r>
            <a:r>
              <a:rPr lang="en-GB" sz="1600" dirty="0" err="1">
                <a:latin typeface="Calibri Light" panose="020F0302020204030204" pitchFamily="34" charset="0"/>
                <a:cs typeface="Calibri Light" panose="020F0302020204030204" pitchFamily="34" charset="0"/>
              </a:rPr>
              <a:t>preuves</a:t>
            </a:r>
            <a:r>
              <a:rPr lang="en-GB" sz="1600" dirty="0">
                <a:latin typeface="Calibri Light" panose="020F0302020204030204" pitchFamily="34" charset="0"/>
                <a:cs typeface="Calibri Light" panose="020F0302020204030204" pitchFamily="34" charset="0"/>
              </a:rPr>
              <a:t> </a:t>
            </a:r>
            <a:r>
              <a:rPr lang="en-GB" sz="1600" dirty="0" err="1">
                <a:latin typeface="Calibri Light" panose="020F0302020204030204" pitchFamily="34" charset="0"/>
                <a:cs typeface="Calibri Light" panose="020F0302020204030204" pitchFamily="34" charset="0"/>
              </a:rPr>
              <a:t>électroniques</a:t>
            </a:r>
            <a:endParaRPr lang="en-GB" sz="1600" dirty="0">
              <a:latin typeface="Calibri Light" panose="020F0302020204030204" pitchFamily="34" charset="0"/>
              <a:cs typeface="Calibri Light" panose="020F0302020204030204" pitchFamily="34" charset="0"/>
            </a:endParaRPr>
          </a:p>
        </p:txBody>
      </p:sp>
      <p:sp>
        <p:nvSpPr>
          <p:cNvPr id="384" name="CustomShape 3"/>
          <p:cNvSpPr/>
          <p:nvPr/>
        </p:nvSpPr>
        <p:spPr>
          <a:xfrm>
            <a:off x="1415880" y="0"/>
            <a:ext cx="7632360" cy="106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a:solidFill>
                  <a:srgbClr val="FFFFFF"/>
                </a:solidFill>
                <a:latin typeface="Verdana"/>
                <a:ea typeface="Verdana"/>
              </a:rPr>
              <a:t>Champ d'application des dispositions procédurales </a:t>
            </a:r>
            <a:endParaRPr lang="en-GB" sz="3200" b="0" strike="noStrike" spc="-1">
              <a:latin typeface="Arial"/>
            </a:endParaRPr>
          </a:p>
        </p:txBody>
      </p:sp>
      <p:sp>
        <p:nvSpPr>
          <p:cNvPr id="7" name="CustomShape 1">
            <a:extLst>
              <a:ext uri="{FF2B5EF4-FFF2-40B4-BE49-F238E27FC236}">
                <a16:creationId xmlns:a16="http://schemas.microsoft.com/office/drawing/2014/main" xmlns="" id="{FE21A2BA-2AA2-49A1-BDDE-7738A79EBF12}"/>
              </a:ext>
            </a:extLst>
          </p:cNvPr>
          <p:cNvSpPr/>
          <p:nvPr/>
        </p:nvSpPr>
        <p:spPr>
          <a:xfrm>
            <a:off x="162720" y="1456560"/>
            <a:ext cx="3889080" cy="424586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1 </a:t>
            </a:r>
            <a:r>
              <a:rPr lang="fr-FR" sz="1500" spc="-1" dirty="0">
                <a:solidFill>
                  <a:srgbClr val="000000"/>
                </a:solidFill>
                <a:latin typeface="Calibri"/>
              </a:rPr>
              <a:t>Chaque Partie adopte les mesures législatives et autres qui se révèlent nécessaires pour </a:t>
            </a:r>
            <a:r>
              <a:rPr lang="fr-FR" sz="1500" spc="-1" dirty="0">
                <a:latin typeface="Calibri"/>
              </a:rPr>
              <a:t>instaurer les pouvoirs et procédures prévus dans la présente section aux fins d’enquêtes ou de procédures pénales spécifiques.</a:t>
            </a:r>
            <a:endParaRPr lang="en-GB" sz="1500" spc="-1" dirty="0">
              <a:latin typeface="Calibri"/>
            </a:endParaRPr>
          </a:p>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2 </a:t>
            </a:r>
            <a:r>
              <a:rPr lang="fr-FR" sz="1500" spc="-1" dirty="0">
                <a:solidFill>
                  <a:srgbClr val="000000"/>
                </a:solidFill>
                <a:latin typeface="Calibri"/>
              </a:rPr>
              <a:t>Sauf disposition contraire figurant à l’article 21, chaque Partie applique les pouvoirs et procédures mentionnés dans le paragraphe 1 du présent article:</a:t>
            </a:r>
            <a:r>
              <a:rPr lang="en-GB" sz="1500" spc="-1" dirty="0">
                <a:solidFill>
                  <a:srgbClr val="000000"/>
                </a:solidFill>
                <a:latin typeface="Calibri"/>
              </a:rPr>
              <a:t> </a:t>
            </a:r>
          </a:p>
          <a:p>
            <a:pPr marL="457200" algn="just">
              <a:lnSpc>
                <a:spcPct val="100000"/>
              </a:lnSpc>
            </a:pPr>
            <a:r>
              <a:rPr lang="en-GB" sz="1500" spc="-1" dirty="0">
                <a:solidFill>
                  <a:srgbClr val="000000"/>
                </a:solidFill>
                <a:latin typeface="Calibri"/>
              </a:rPr>
              <a:t>a </a:t>
            </a:r>
            <a:r>
              <a:rPr lang="fr-FR" sz="1500" spc="-1" dirty="0">
                <a:solidFill>
                  <a:srgbClr val="000000"/>
                </a:solidFill>
                <a:latin typeface="Calibri"/>
              </a:rPr>
              <a:t>aux </a:t>
            </a:r>
            <a:r>
              <a:rPr lang="fr-FR" sz="1500" b="1" spc="-1" dirty="0">
                <a:solidFill>
                  <a:srgbClr val="FF0000"/>
                </a:solidFill>
                <a:latin typeface="Calibri"/>
              </a:rPr>
              <a:t>infractions pénales établies conformément </a:t>
            </a:r>
            <a:r>
              <a:rPr lang="fr-FR" sz="1500" spc="-1" dirty="0">
                <a:latin typeface="Calibri"/>
              </a:rPr>
              <a:t>aux articles 2 à 11 </a:t>
            </a:r>
            <a:r>
              <a:rPr lang="fr-FR" sz="1500" spc="-1" dirty="0">
                <a:solidFill>
                  <a:srgbClr val="000000"/>
                </a:solidFill>
                <a:latin typeface="Calibri"/>
              </a:rPr>
              <a:t>de la présente </a:t>
            </a:r>
            <a:r>
              <a:rPr lang="fr-FR" sz="1500" b="1" spc="-1" dirty="0">
                <a:solidFill>
                  <a:srgbClr val="FF0000"/>
                </a:solidFill>
                <a:latin typeface="Calibri"/>
              </a:rPr>
              <a:t>Convention</a:t>
            </a:r>
            <a:r>
              <a:rPr lang="fr-FR" sz="1500" spc="-1" dirty="0">
                <a:solidFill>
                  <a:srgbClr val="000000"/>
                </a:solidFill>
                <a:latin typeface="Calibri"/>
              </a:rPr>
              <a:t>;</a:t>
            </a:r>
            <a:endParaRPr lang="en-GB" sz="1500" spc="-1" dirty="0">
              <a:solidFill>
                <a:srgbClr val="000000"/>
              </a:solidFill>
              <a:latin typeface="Calibri"/>
            </a:endParaRPr>
          </a:p>
          <a:p>
            <a:pPr marL="457200" algn="just">
              <a:lnSpc>
                <a:spcPct val="100000"/>
              </a:lnSpc>
            </a:pPr>
            <a:r>
              <a:rPr lang="en-GB" sz="1500" b="0" strike="noStrike" spc="-1" dirty="0">
                <a:solidFill>
                  <a:srgbClr val="000000"/>
                </a:solidFill>
                <a:latin typeface="Calibri"/>
              </a:rPr>
              <a:t>b </a:t>
            </a:r>
            <a:r>
              <a:rPr lang="fr-FR" sz="1500" spc="-1" dirty="0">
                <a:solidFill>
                  <a:srgbClr val="000000"/>
                </a:solidFill>
                <a:latin typeface="Calibri"/>
              </a:rPr>
              <a:t>à toutes les </a:t>
            </a:r>
            <a:r>
              <a:rPr lang="fr-FR" sz="1500" b="1" spc="-1" dirty="0">
                <a:solidFill>
                  <a:srgbClr val="FF0000"/>
                </a:solidFill>
                <a:latin typeface="Calibri"/>
              </a:rPr>
              <a:t>autres infractions pénales </a:t>
            </a:r>
            <a:r>
              <a:rPr lang="fr-FR" sz="1500" spc="-1" dirty="0">
                <a:solidFill>
                  <a:srgbClr val="000000"/>
                </a:solidFill>
                <a:latin typeface="Calibri"/>
              </a:rPr>
              <a:t>commises au moyen d’un système informatique; et </a:t>
            </a:r>
            <a:r>
              <a:rPr lang="en-GB" sz="1500" b="0" strike="noStrike" spc="-1" dirty="0">
                <a:solidFill>
                  <a:srgbClr val="000000"/>
                </a:solidFill>
                <a:latin typeface="Calibri"/>
              </a:rPr>
              <a:t> </a:t>
            </a:r>
            <a:endParaRPr lang="en-GB" sz="1500" b="0" strike="noStrike" spc="-1" dirty="0">
              <a:latin typeface="Arial"/>
            </a:endParaRPr>
          </a:p>
          <a:p>
            <a:pPr marL="457200" algn="just">
              <a:lnSpc>
                <a:spcPct val="100000"/>
              </a:lnSpc>
            </a:pPr>
            <a:r>
              <a:rPr lang="en-GB" sz="1500" b="0" strike="noStrike" spc="-1" dirty="0">
                <a:solidFill>
                  <a:srgbClr val="000000"/>
                </a:solidFill>
                <a:latin typeface="Calibri"/>
              </a:rPr>
              <a:t>c </a:t>
            </a:r>
            <a:r>
              <a:rPr lang="fr-FR" sz="1500" spc="-1" dirty="0">
                <a:solidFill>
                  <a:srgbClr val="000000"/>
                </a:solidFill>
                <a:latin typeface="Calibri"/>
              </a:rPr>
              <a:t>à la collecte des </a:t>
            </a:r>
            <a:r>
              <a:rPr lang="fr-FR" sz="1500" b="1" spc="-1" dirty="0">
                <a:solidFill>
                  <a:srgbClr val="FF0000"/>
                </a:solidFill>
                <a:latin typeface="Calibri"/>
              </a:rPr>
              <a:t>preuves électroniques </a:t>
            </a:r>
            <a:r>
              <a:rPr lang="fr-FR" sz="1500" spc="-1" dirty="0">
                <a:solidFill>
                  <a:srgbClr val="000000"/>
                </a:solidFill>
                <a:latin typeface="Calibri"/>
              </a:rPr>
              <a:t>de toute </a:t>
            </a:r>
            <a:r>
              <a:rPr lang="fr-FR" sz="1500" b="1" spc="-1" dirty="0">
                <a:solidFill>
                  <a:srgbClr val="FF0000"/>
                </a:solidFill>
                <a:latin typeface="Calibri"/>
              </a:rPr>
              <a:t>infraction pénale</a:t>
            </a:r>
            <a:r>
              <a:rPr lang="fr-FR" sz="1500" spc="-1" dirty="0">
                <a:solidFill>
                  <a:srgbClr val="000000"/>
                </a:solidFill>
                <a:latin typeface="Calibri"/>
              </a:rPr>
              <a:t>.</a:t>
            </a:r>
            <a:endParaRPr lang="en-GB" sz="1500" b="0" strike="noStrike" spc="-1" dirty="0">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TextShape 1"/>
          <p:cNvSpPr txBox="1"/>
          <p:nvPr/>
        </p:nvSpPr>
        <p:spPr>
          <a:xfrm>
            <a:off x="550440" y="4106160"/>
            <a:ext cx="7886520" cy="1499760"/>
          </a:xfrm>
          <a:prstGeom prst="rect">
            <a:avLst/>
          </a:prstGeom>
          <a:noFill/>
          <a:ln>
            <a:noFill/>
          </a:ln>
        </p:spPr>
        <p:txBody>
          <a:bodyPr>
            <a:noAutofit/>
          </a:bodyPr>
          <a:lstStyle/>
          <a:p>
            <a:pPr>
              <a:lnSpc>
                <a:spcPct val="90000"/>
              </a:lnSpc>
            </a:pPr>
            <a:r>
              <a:rPr lang="en-US" sz="3200" b="1" strike="noStrike" cap="all" spc="-1" dirty="0">
                <a:solidFill>
                  <a:srgbClr val="000000"/>
                </a:solidFill>
                <a:latin typeface="Calibri"/>
              </a:rPr>
              <a:t>Conditions ET </a:t>
            </a:r>
            <a:r>
              <a:rPr lang="en-US" sz="3200" b="1" cap="all" spc="-1" dirty="0">
                <a:solidFill>
                  <a:srgbClr val="000000"/>
                </a:solidFill>
                <a:latin typeface="Calibri"/>
              </a:rPr>
              <a:t>SAUVEGARDES</a:t>
            </a:r>
            <a:endParaRPr lang="en-US" sz="3200" b="0" strike="noStrike" spc="-1" dirty="0">
              <a:solidFill>
                <a:srgbClr val="000000"/>
              </a:solidFill>
              <a:latin typeface="Calibri"/>
            </a:endParaRPr>
          </a:p>
        </p:txBody>
      </p:sp>
      <p:sp>
        <p:nvSpPr>
          <p:cNvPr id="386" name="TextShape 2"/>
          <p:cNvSpPr txBox="1"/>
          <p:nvPr/>
        </p:nvSpPr>
        <p:spPr>
          <a:xfrm>
            <a:off x="550440" y="3666240"/>
            <a:ext cx="7886520" cy="439560"/>
          </a:xfrm>
          <a:prstGeom prst="rect">
            <a:avLst/>
          </a:prstGeom>
          <a:noFill/>
          <a:ln>
            <a:noFill/>
          </a:ln>
        </p:spPr>
        <p:txBody>
          <a:bodyPr>
            <a:noAutofit/>
          </a:bodyPr>
          <a:lstStyle/>
          <a:p>
            <a:pPr>
              <a:lnSpc>
                <a:spcPct val="90000"/>
              </a:lnSpc>
              <a:spcBef>
                <a:spcPts val="1001"/>
              </a:spcBef>
            </a:pPr>
            <a:r>
              <a:rPr lang="en-US" sz="2000" b="0" strike="noStrike" spc="-1" dirty="0" err="1">
                <a:solidFill>
                  <a:srgbClr val="808080"/>
                </a:solidFill>
                <a:latin typeface="Calibri"/>
              </a:rPr>
              <a:t>Pouvoirs</a:t>
            </a:r>
            <a:r>
              <a:rPr lang="en-US" sz="2000" b="0" strike="noStrike" spc="-1" dirty="0">
                <a:solidFill>
                  <a:srgbClr val="808080"/>
                </a:solidFill>
                <a:latin typeface="Calibri"/>
              </a:rPr>
              <a:t> </a:t>
            </a:r>
            <a:r>
              <a:rPr lang="en-US" sz="2000" b="0" strike="noStrike" spc="-1" dirty="0" err="1">
                <a:solidFill>
                  <a:srgbClr val="808080"/>
                </a:solidFill>
                <a:latin typeface="Calibri"/>
              </a:rPr>
              <a:t>procéduraux</a:t>
            </a:r>
            <a:r>
              <a:rPr lang="en-US" sz="2000" b="0" strike="noStrike" spc="-1" dirty="0">
                <a:solidFill>
                  <a:srgbClr val="808080"/>
                </a:solidFill>
                <a:latin typeface="Calibri"/>
              </a:rPr>
              <a:t> de la Convention de Budapest - </a:t>
            </a:r>
            <a:r>
              <a:rPr lang="en-US" sz="2000" b="0" strike="noStrike" spc="-1" dirty="0" err="1">
                <a:solidFill>
                  <a:srgbClr val="808080"/>
                </a:solidFill>
                <a:latin typeface="Calibri"/>
              </a:rPr>
              <a:t>Partie</a:t>
            </a:r>
            <a:r>
              <a:rPr lang="en-US" sz="2000" b="0" strike="noStrike" spc="-1" dirty="0">
                <a:solidFill>
                  <a:srgbClr val="808080"/>
                </a:solidFill>
                <a:latin typeface="Calibri"/>
              </a:rPr>
              <a:t> 1</a:t>
            </a:r>
            <a:endParaRPr lang="en-US" sz="2000" b="0" strike="noStrike" spc="-1" dirty="0">
              <a:solidFill>
                <a:srgbClr val="000000"/>
              </a:solidFill>
              <a:latin typeface="Calibri"/>
            </a:endParaRPr>
          </a:p>
          <a:p>
            <a:pPr>
              <a:lnSpc>
                <a:spcPct val="90000"/>
              </a:lnSpc>
              <a:spcBef>
                <a:spcPts val="1001"/>
              </a:spcBef>
            </a:pPr>
            <a:endParaRPr lang="en-US" sz="2000" b="0" strike="noStrike" spc="-1" dirty="0">
              <a:solidFill>
                <a:srgbClr val="000000"/>
              </a:solidFill>
              <a:latin typeface="Calibri"/>
            </a:endParaRPr>
          </a:p>
        </p:txBody>
      </p:sp>
      <p:sp>
        <p:nvSpPr>
          <p:cNvPr id="387" name="TextShape 3"/>
          <p:cNvSpPr txBox="1"/>
          <p:nvPr/>
        </p:nvSpPr>
        <p:spPr>
          <a:xfrm>
            <a:off x="6458040" y="6356520"/>
            <a:ext cx="2057040" cy="364680"/>
          </a:xfrm>
          <a:prstGeom prst="rect">
            <a:avLst/>
          </a:prstGeom>
          <a:noFill/>
          <a:ln>
            <a:noFill/>
          </a:ln>
        </p:spPr>
        <p:txBody>
          <a:bodyPr anchor="ctr">
            <a:noAutofit/>
          </a:bodyPr>
          <a:lstStyle/>
          <a:p>
            <a:pPr algn="r">
              <a:lnSpc>
                <a:spcPct val="100000"/>
              </a:lnSpc>
            </a:pPr>
            <a:fld id="{A583C481-14CA-46E9-9CDD-6C5905B83BFB}" type="slidenum">
              <a:rPr lang="en-GB" sz="1200" b="0" strike="noStrike" spc="-1">
                <a:solidFill>
                  <a:srgbClr val="8B8B8B"/>
                </a:solidFill>
                <a:latin typeface="Calibri"/>
              </a:rPr>
              <a:t>8</a:t>
            </a:fld>
            <a:endParaRPr lang="en-GB" sz="1200" b="0" strike="noStrike" spc="-1">
              <a:latin typeface="Times New Roman"/>
            </a:endParaRPr>
          </a:p>
        </p:txBody>
      </p:sp>
      <p:sp>
        <p:nvSpPr>
          <p:cNvPr id="388" name="TextShape 4"/>
          <p:cNvSpPr txBox="1"/>
          <p:nvPr/>
        </p:nvSpPr>
        <p:spPr>
          <a:xfrm>
            <a:off x="2811600" y="0"/>
            <a:ext cx="6332040" cy="1034640"/>
          </a:xfrm>
          <a:prstGeom prst="rect">
            <a:avLst/>
          </a:prstGeom>
          <a:noFill/>
          <a:ln>
            <a:noFill/>
          </a:ln>
        </p:spPr>
        <p:txBody>
          <a:bodyPr anchor="ctr">
            <a:normAutofit fontScale="94500"/>
          </a:bodyPr>
          <a:lstStyle/>
          <a:p>
            <a:pPr algn="r">
              <a:lnSpc>
                <a:spcPct val="90000"/>
              </a:lnSpc>
              <a:spcBef>
                <a:spcPts val="1001"/>
              </a:spcBef>
            </a:pPr>
            <a:endParaRPr lang="en-US" sz="2800" b="0" strike="noStrike" spc="-1">
              <a:solidFill>
                <a:srgbClr val="000000"/>
              </a:solidFill>
              <a:latin typeface="Calibri"/>
            </a:endParaRPr>
          </a:p>
          <a:p>
            <a:pPr algn="r">
              <a:lnSpc>
                <a:spcPct val="90000"/>
              </a:lnSpc>
              <a:spcBef>
                <a:spcPts val="1001"/>
              </a:spcBef>
            </a:pPr>
            <a:r>
              <a:rPr lang="en-US" sz="3200" b="0" strike="noStrike" spc="-1">
                <a:solidFill>
                  <a:srgbClr val="FFFFFF"/>
                </a:solidFill>
                <a:latin typeface="Verdana"/>
              </a:rPr>
              <a:t>Section 2</a:t>
            </a:r>
            <a:endParaRPr lang="en-US" sz="3200" b="0" strike="noStrike" spc="-1">
              <a:solidFill>
                <a:srgbClr val="000000"/>
              </a:solidFill>
              <a:latin typeface="Calibri"/>
            </a:endParaRPr>
          </a:p>
          <a:p>
            <a:pPr algn="r">
              <a:lnSpc>
                <a:spcPct val="90000"/>
              </a:lnSpc>
              <a:spcBef>
                <a:spcPts val="1001"/>
              </a:spcBef>
            </a:pPr>
            <a:endParaRPr lang="en-US" sz="3200" b="0" strike="noStrike" spc="-1">
              <a:solidFill>
                <a:srgbClr val="000000"/>
              </a:solidFill>
              <a:latin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153000" y="1445760"/>
            <a:ext cx="3889080" cy="447669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sz="1500" b="0" strike="noStrike" spc="-1" dirty="0">
                <a:solidFill>
                  <a:srgbClr val="000000"/>
                </a:solidFill>
                <a:latin typeface="Calibri"/>
              </a:rPr>
              <a:t>1 </a:t>
            </a:r>
            <a:r>
              <a:rPr lang="fr-FR" sz="1500" spc="-1" dirty="0">
                <a:solidFill>
                  <a:srgbClr val="000000"/>
                </a:solidFill>
                <a:latin typeface="Calibri"/>
              </a:rPr>
              <a:t>Chaque Partie veille à ce que l’instauration, la mise en œuvre et l’application des pouvoirs et procédures prévus dans la présente section soient soumises aux conditions et </a:t>
            </a:r>
            <a:r>
              <a:rPr lang="fr-FR" sz="1500" b="1" spc="-1" dirty="0">
                <a:solidFill>
                  <a:srgbClr val="FF0000"/>
                </a:solidFill>
                <a:latin typeface="Calibri"/>
              </a:rPr>
              <a:t>sauvegardes prévues par son droit interne</a:t>
            </a:r>
            <a:r>
              <a:rPr lang="fr-FR" sz="1500" spc="-1" dirty="0">
                <a:solidFill>
                  <a:srgbClr val="000000"/>
                </a:solidFill>
                <a:latin typeface="Calibri"/>
              </a:rPr>
              <a:t>, qui doit assurer une </a:t>
            </a:r>
            <a:r>
              <a:rPr lang="fr-FR" sz="1500" b="1" spc="-1" dirty="0">
                <a:solidFill>
                  <a:srgbClr val="FF0000"/>
                </a:solidFill>
                <a:latin typeface="Calibri"/>
              </a:rPr>
              <a:t>protection adéquate des droits de l'homme et des libertés</a:t>
            </a:r>
            <a:r>
              <a:rPr lang="fr-FR" sz="1500" spc="-1" dirty="0">
                <a:solidFill>
                  <a:srgbClr val="000000"/>
                </a:solidFill>
                <a:latin typeface="Calibri"/>
              </a:rPr>
              <a:t>, en particulier des droits établis conformément aux obligations que celle-ci a souscrites en application de la Convention de sauvegarde des Droits de l’Homme et des Libertés fondamentales du Conseil de l'Europe (1950) et du Pacte international relatif aux droits civils et politiques des Nations Unies (1966), ou </a:t>
            </a:r>
            <a:r>
              <a:rPr lang="fr-FR" sz="1500" b="1" spc="-1" dirty="0">
                <a:solidFill>
                  <a:srgbClr val="FF0000"/>
                </a:solidFill>
                <a:latin typeface="Calibri"/>
              </a:rPr>
              <a:t>d’autres instruments internationaux applicables</a:t>
            </a:r>
            <a:r>
              <a:rPr lang="fr-FR" sz="1500" spc="-1" dirty="0">
                <a:solidFill>
                  <a:srgbClr val="000000"/>
                </a:solidFill>
                <a:latin typeface="Calibri"/>
              </a:rPr>
              <a:t> concernant les droits de l’homme, et qui doit intégrer le principe de la proportionnalité.</a:t>
            </a:r>
            <a:endParaRPr lang="en-GB" sz="1500" b="0" strike="noStrike" spc="-1" dirty="0">
              <a:latin typeface="Arial"/>
            </a:endParaRPr>
          </a:p>
        </p:txBody>
      </p:sp>
      <p:sp>
        <p:nvSpPr>
          <p:cNvPr id="390" name="CustomShape 2"/>
          <p:cNvSpPr/>
          <p:nvPr/>
        </p:nvSpPr>
        <p:spPr>
          <a:xfrm>
            <a:off x="4610880" y="1445760"/>
            <a:ext cx="4056120" cy="369186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343080" indent="-342720" algn="just">
              <a:lnSpc>
                <a:spcPct val="100000"/>
              </a:lnSpc>
              <a:buClr>
                <a:srgbClr val="000000"/>
              </a:buClr>
              <a:buFont typeface="Wingdings" charset="2"/>
              <a:buChar char=""/>
            </a:pPr>
            <a:r>
              <a:rPr lang="en-GB" dirty="0">
                <a:latin typeface="Calibri Light" panose="020F0302020204030204" pitchFamily="34" charset="0"/>
                <a:cs typeface="Calibri Light" panose="020F0302020204030204" pitchFamily="34" charset="0"/>
              </a:rPr>
              <a:t>Le </a:t>
            </a:r>
            <a:r>
              <a:rPr lang="en-GB" dirty="0" err="1">
                <a:latin typeface="Calibri Light" panose="020F0302020204030204" pitchFamily="34" charset="0"/>
                <a:cs typeface="Calibri Light" panose="020F0302020204030204" pitchFamily="34" charset="0"/>
              </a:rPr>
              <a:t>pouvoir</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ou</a:t>
            </a:r>
            <a:r>
              <a:rPr lang="en-GB" dirty="0">
                <a:latin typeface="Calibri Light" panose="020F0302020204030204" pitchFamily="34" charset="0"/>
                <a:cs typeface="Calibri Light" panose="020F0302020204030204" pitchFamily="34" charset="0"/>
              </a:rPr>
              <a:t> la </a:t>
            </a:r>
            <a:r>
              <a:rPr lang="en-GB" dirty="0" err="1">
                <a:latin typeface="Calibri Light" panose="020F0302020204030204" pitchFamily="34" charset="0"/>
                <a:cs typeface="Calibri Light" panose="020F0302020204030204" pitchFamily="34" charset="0"/>
              </a:rPr>
              <a:t>procédure</a:t>
            </a:r>
            <a:r>
              <a:rPr lang="en-GB" dirty="0">
                <a:latin typeface="Calibri Light" panose="020F0302020204030204" pitchFamily="34" charset="0"/>
                <a:cs typeface="Calibri Light" panose="020F0302020204030204" pitchFamily="34" charset="0"/>
              </a:rPr>
              <a:t> doit </a:t>
            </a:r>
            <a:r>
              <a:rPr lang="en-GB" dirty="0" err="1">
                <a:latin typeface="Calibri Light" panose="020F0302020204030204" pitchFamily="34" charset="0"/>
                <a:cs typeface="Calibri Light" panose="020F0302020204030204" pitchFamily="34" charset="0"/>
              </a:rPr>
              <a:t>être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proportionnel</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la nature et aux </a:t>
            </a:r>
            <a:r>
              <a:rPr lang="en-GB" dirty="0" err="1">
                <a:latin typeface="Calibri Light" panose="020F0302020204030204" pitchFamily="34" charset="0"/>
                <a:cs typeface="Calibri Light" panose="020F0302020204030204" pitchFamily="34" charset="0"/>
              </a:rPr>
              <a:t>circonstances</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l'infraction</a:t>
            </a:r>
            <a:r>
              <a:rPr lang="en-GB" dirty="0">
                <a:latin typeface="Calibri Light" panose="020F0302020204030204" pitchFamily="34" charset="0"/>
                <a:cs typeface="Calibri Light" panose="020F0302020204030204" pitchFamily="34" charset="0"/>
              </a:rPr>
              <a:t>.</a:t>
            </a:r>
          </a:p>
          <a:p>
            <a:pPr marL="343080" indent="-342720" algn="just">
              <a:lnSpc>
                <a:spcPct val="100000"/>
              </a:lnSpc>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lnSpc>
                <a:spcPct val="100000"/>
              </a:lnSpc>
              <a:buClr>
                <a:srgbClr val="000000"/>
              </a:buClr>
              <a:buFont typeface="Wingdings" charset="2"/>
              <a:buChar char=""/>
            </a:pPr>
            <a:r>
              <a:rPr lang="en-GB" dirty="0">
                <a:latin typeface="Calibri Light" panose="020F0302020204030204" pitchFamily="34" charset="0"/>
                <a:cs typeface="Calibri Light" panose="020F0302020204030204" pitchFamily="34" charset="0"/>
              </a:rPr>
              <a:t>Le droit interne doit </a:t>
            </a:r>
            <a:r>
              <a:rPr lang="en-GB" dirty="0" err="1">
                <a:latin typeface="Calibri Light" panose="020F0302020204030204" pitchFamily="34" charset="0"/>
                <a:cs typeface="Calibri Light" panose="020F0302020204030204" pitchFamily="34" charset="0"/>
              </a:rPr>
              <a:t>prévoir</a:t>
            </a:r>
            <a:r>
              <a:rPr lang="en-GB" dirty="0">
                <a:latin typeface="Calibri Light" panose="020F0302020204030204" pitchFamily="34" charset="0"/>
                <a:cs typeface="Calibri Light" panose="020F0302020204030204" pitchFamily="34" charset="0"/>
              </a:rPr>
              <a:t> des </a:t>
            </a:r>
            <a:r>
              <a:rPr lang="en-GB" dirty="0" err="1">
                <a:latin typeface="Calibri Light" panose="020F0302020204030204" pitchFamily="34" charset="0"/>
                <a:cs typeface="Calibri Light" panose="020F0302020204030204" pitchFamily="34" charset="0"/>
              </a:rPr>
              <a:t>limites</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à</a:t>
            </a:r>
            <a:r>
              <a:rPr lang="en-GB" dirty="0">
                <a:latin typeface="Calibri Light" panose="020F0302020204030204" pitchFamily="34" charset="0"/>
                <a:cs typeface="Calibri Light" panose="020F0302020204030204" pitchFamily="34" charset="0"/>
              </a:rPr>
              <a:t> la </a:t>
            </a:r>
            <a:r>
              <a:rPr lang="en-GB" dirty="0" err="1">
                <a:latin typeface="Calibri Light" panose="020F0302020204030204" pitchFamily="34" charset="0"/>
                <a:cs typeface="Calibri Light" panose="020F0302020204030204" pitchFamily="34" charset="0"/>
              </a:rPr>
              <a:t>portée</a:t>
            </a:r>
            <a:r>
              <a:rPr lang="en-GB" dirty="0">
                <a:latin typeface="Calibri Light" panose="020F0302020204030204" pitchFamily="34" charset="0"/>
                <a:cs typeface="Calibri Light" panose="020F0302020204030204" pitchFamily="34" charset="0"/>
              </a:rPr>
              <a:t> excessive des ordonnances de production et des exigences de nature </a:t>
            </a:r>
            <a:r>
              <a:rPr lang="en-GB" dirty="0" err="1">
                <a:latin typeface="Calibri Light" panose="020F0302020204030204" pitchFamily="34" charset="0"/>
                <a:cs typeface="Calibri Light" panose="020F0302020204030204" pitchFamily="34" charset="0"/>
              </a:rPr>
              <a:t>raisonnable</a:t>
            </a:r>
            <a:r>
              <a:rPr lang="en-GB" dirty="0">
                <a:latin typeface="Calibri Light" panose="020F0302020204030204" pitchFamily="34" charset="0"/>
                <a:cs typeface="Calibri Light" panose="020F0302020204030204" pitchFamily="34" charset="0"/>
              </a:rPr>
              <a:t> pour les perquisitions et les </a:t>
            </a:r>
            <a:r>
              <a:rPr lang="en-GB" dirty="0" err="1">
                <a:latin typeface="Calibri Light" panose="020F0302020204030204" pitchFamily="34" charset="0"/>
                <a:cs typeface="Calibri Light" panose="020F0302020204030204" pitchFamily="34" charset="0"/>
              </a:rPr>
              <a:t>saisies</a:t>
            </a:r>
            <a:r>
              <a:rPr lang="en-GB" dirty="0">
                <a:latin typeface="Calibri Light" panose="020F0302020204030204" pitchFamily="34" charset="0"/>
                <a:cs typeface="Calibri Light" panose="020F0302020204030204" pitchFamily="34" charset="0"/>
              </a:rPr>
              <a:t>. </a:t>
            </a:r>
          </a:p>
          <a:p>
            <a:pPr marL="343080" indent="-342720" algn="just">
              <a:lnSpc>
                <a:spcPct val="100000"/>
              </a:lnSpc>
              <a:buClr>
                <a:srgbClr val="000000"/>
              </a:buClr>
              <a:buFont typeface="Wingdings" charset="2"/>
              <a:buChar char=""/>
            </a:pPr>
            <a:endParaRPr lang="en-GB" dirty="0">
              <a:latin typeface="Calibri Light" panose="020F0302020204030204" pitchFamily="34" charset="0"/>
              <a:cs typeface="Calibri Light" panose="020F0302020204030204" pitchFamily="34" charset="0"/>
            </a:endParaRPr>
          </a:p>
          <a:p>
            <a:pPr marL="343080" indent="-342720" algn="just">
              <a:lnSpc>
                <a:spcPct val="100000"/>
              </a:lnSpc>
              <a:buClr>
                <a:srgbClr val="000000"/>
              </a:buClr>
              <a:buFont typeface="Wingdings" charset="2"/>
              <a:buChar char=""/>
            </a:pPr>
            <a:r>
              <a:rPr lang="en-GB" dirty="0">
                <a:latin typeface="Calibri Light" panose="020F0302020204030204" pitchFamily="34" charset="0"/>
                <a:cs typeface="Calibri Light" panose="020F0302020204030204" pitchFamily="34" charset="0"/>
              </a:rPr>
              <a:t>Les Parties </a:t>
            </a:r>
            <a:r>
              <a:rPr lang="en-GB" dirty="0" err="1">
                <a:latin typeface="Calibri Light" panose="020F0302020204030204" pitchFamily="34" charset="0"/>
                <a:cs typeface="Calibri Light" panose="020F0302020204030204" pitchFamily="34" charset="0"/>
              </a:rPr>
              <a:t>sont</a:t>
            </a:r>
            <a:r>
              <a:rPr lang="en-GB" dirty="0">
                <a:latin typeface="Calibri Light" panose="020F0302020204030204" pitchFamily="34" charset="0"/>
                <a:cs typeface="Calibri Light" panose="020F0302020204030204" pitchFamily="34" charset="0"/>
              </a:rPr>
              <a:t> tenues de </a:t>
            </a:r>
            <a:r>
              <a:rPr lang="en-GB" dirty="0" err="1">
                <a:latin typeface="Calibri Light" panose="020F0302020204030204" pitchFamily="34" charset="0"/>
                <a:cs typeface="Calibri Light" panose="020F0302020204030204" pitchFamily="34" charset="0"/>
              </a:rPr>
              <a:t>mettre</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en</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œuvre</a:t>
            </a:r>
            <a:r>
              <a:rPr lang="en-GB" dirty="0">
                <a:latin typeface="Calibri Light" panose="020F0302020204030204" pitchFamily="34" charset="0"/>
                <a:cs typeface="Calibri Light" panose="020F0302020204030204" pitchFamily="34" charset="0"/>
              </a:rPr>
              <a:t> le </a:t>
            </a:r>
            <a:r>
              <a:rPr lang="en-GB" dirty="0" err="1">
                <a:latin typeface="Calibri Light" panose="020F0302020204030204" pitchFamily="34" charset="0"/>
                <a:cs typeface="Calibri Light" panose="020F0302020204030204" pitchFamily="34" charset="0"/>
              </a:rPr>
              <a:t>principe</a:t>
            </a:r>
            <a:r>
              <a:rPr lang="en-GB" dirty="0">
                <a:latin typeface="Calibri Light" panose="020F0302020204030204" pitchFamily="34" charset="0"/>
                <a:cs typeface="Calibri Light" panose="020F0302020204030204" pitchFamily="34" charset="0"/>
              </a:rPr>
              <a:t> de </a:t>
            </a:r>
            <a:r>
              <a:rPr lang="en-GB" dirty="0" err="1">
                <a:latin typeface="Calibri Light" panose="020F0302020204030204" pitchFamily="34" charset="0"/>
                <a:cs typeface="Calibri Light" panose="020F0302020204030204" pitchFamily="34" charset="0"/>
              </a:rPr>
              <a:t>proportionnalité</a:t>
            </a:r>
            <a:r>
              <a:rPr lang="en-GB" dirty="0">
                <a:latin typeface="Calibri Light" panose="020F0302020204030204" pitchFamily="34" charset="0"/>
                <a:cs typeface="Calibri Light" panose="020F0302020204030204" pitchFamily="34" charset="0"/>
              </a:rPr>
              <a:t> </a:t>
            </a:r>
            <a:r>
              <a:rPr lang="en-GB" dirty="0" err="1">
                <a:latin typeface="Calibri Light" panose="020F0302020204030204" pitchFamily="34" charset="0"/>
                <a:cs typeface="Calibri Light" panose="020F0302020204030204" pitchFamily="34" charset="0"/>
              </a:rPr>
              <a:t>conformément</a:t>
            </a:r>
            <a:r>
              <a:rPr lang="en-GB" dirty="0">
                <a:latin typeface="Calibri Light" panose="020F0302020204030204" pitchFamily="34" charset="0"/>
                <a:cs typeface="Calibri Light" panose="020F0302020204030204" pitchFamily="34" charset="0"/>
              </a:rPr>
              <a:t> au droit interne.</a:t>
            </a:r>
          </a:p>
        </p:txBody>
      </p:sp>
      <p:sp>
        <p:nvSpPr>
          <p:cNvPr id="391" name="CustomShape 3"/>
          <p:cNvSpPr/>
          <p:nvPr/>
        </p:nvSpPr>
        <p:spPr>
          <a:xfrm>
            <a:off x="1403280" y="190440"/>
            <a:ext cx="7632360" cy="57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3200" b="0" strike="noStrike" spc="-1" dirty="0">
                <a:solidFill>
                  <a:srgbClr val="FFFFFF"/>
                </a:solidFill>
                <a:latin typeface="Verdana"/>
                <a:ea typeface="Verdana"/>
              </a:rPr>
              <a:t>Conditions et </a:t>
            </a:r>
            <a:r>
              <a:rPr lang="en-GB" sz="3200" b="0" strike="noStrike" spc="-1" dirty="0" err="1">
                <a:solidFill>
                  <a:srgbClr val="FFFFFF"/>
                </a:solidFill>
                <a:latin typeface="Verdana"/>
                <a:ea typeface="Verdana"/>
              </a:rPr>
              <a:t>sauvegardes</a:t>
            </a:r>
            <a:endParaRPr lang="en-GB" sz="3200" b="0" strike="noStrike" spc="-1" dirty="0">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1139</TotalTime>
  <Words>10121</Words>
  <Application>Microsoft Office PowerPoint</Application>
  <PresentationFormat>Affichage à l'écran (4:3)</PresentationFormat>
  <Paragraphs>601</Paragraphs>
  <Slides>41</Slides>
  <Notes>40</Notes>
  <HiddenSlides>0</HiddenSlides>
  <MMClips>0</MMClips>
  <ScaleCrop>false</ScaleCrop>
  <HeadingPairs>
    <vt:vector size="6" baseType="variant">
      <vt:variant>
        <vt:lpstr>Polices utilisées</vt:lpstr>
      </vt:variant>
      <vt:variant>
        <vt:i4>12</vt:i4>
      </vt:variant>
      <vt:variant>
        <vt:lpstr>Thème</vt:lpstr>
      </vt:variant>
      <vt:variant>
        <vt:i4>8</vt:i4>
      </vt:variant>
      <vt:variant>
        <vt:lpstr>Titres des diapositives</vt:lpstr>
      </vt:variant>
      <vt:variant>
        <vt:i4>41</vt:i4>
      </vt:variant>
    </vt:vector>
  </HeadingPairs>
  <TitlesOfParts>
    <vt:vector size="61" baseType="lpstr">
      <vt:lpstr>MS PGothic</vt:lpstr>
      <vt:lpstr>MS PGothic</vt:lpstr>
      <vt:lpstr>Arial</vt:lpstr>
      <vt:lpstr>Calibri</vt:lpstr>
      <vt:lpstr>Calibri (heading)</vt:lpstr>
      <vt:lpstr>Calibri Light</vt:lpstr>
      <vt:lpstr>DejaVu Sans</vt:lpstr>
      <vt:lpstr>StarSymbol</vt:lpstr>
      <vt:lpstr>Symbol</vt:lpstr>
      <vt:lpstr>Times New Roman</vt:lpstr>
      <vt:lpstr>Verdana</vt:lpstr>
      <vt:lpstr>Wingdings</vt:lpstr>
      <vt:lpstr>Office Theme</vt:lpstr>
      <vt:lpstr>Office Theme</vt:lpstr>
      <vt:lpstr>Office Theme</vt:lpstr>
      <vt:lpstr>Office Theme</vt:lpstr>
      <vt:lpstr>Office Theme</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Catalina</dc:creator>
  <dc:description/>
  <cp:lastModifiedBy>Rabiyatou BAH</cp:lastModifiedBy>
  <cp:revision>300</cp:revision>
  <dcterms:created xsi:type="dcterms:W3CDTF">2020-10-07T11:36:01Z</dcterms:created>
  <dcterms:modified xsi:type="dcterms:W3CDTF">2021-03-16T20:44:40Z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40</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41</vt:i4>
  </property>
</Properties>
</file>